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6"/>
    <p:sldMasterId id="2147483885" r:id="rId7"/>
    <p:sldMasterId id="2147483920" r:id="rId8"/>
    <p:sldMasterId id="2147483954" r:id="rId9"/>
  </p:sldMasterIdLst>
  <p:notesMasterIdLst>
    <p:notesMasterId r:id="rId20"/>
  </p:notesMasterIdLst>
  <p:sldIdLst>
    <p:sldId id="366" r:id="rId10"/>
    <p:sldId id="378" r:id="rId11"/>
    <p:sldId id="379" r:id="rId12"/>
    <p:sldId id="380" r:id="rId13"/>
    <p:sldId id="396" r:id="rId14"/>
    <p:sldId id="349" r:id="rId15"/>
    <p:sldId id="400" r:id="rId16"/>
    <p:sldId id="407" r:id="rId17"/>
    <p:sldId id="364" r:id="rId18"/>
    <p:sldId id="3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86938" autoAdjust="0"/>
  </p:normalViewPr>
  <p:slideViewPr>
    <p:cSldViewPr snapToGrid="0">
      <p:cViewPr varScale="1">
        <p:scale>
          <a:sx n="99" d="100"/>
          <a:sy n="99" d="100"/>
        </p:scale>
        <p:origin x="156" y="84"/>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10/21/2015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‹Nr.›</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05312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CCAC94-95FD-40A3-AB14-60D9979C1C0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782180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solidFill>
                  <a:srgbClr val="00187B"/>
                </a:solidFill>
              </a:rPr>
              <a:t>Change tracking across multiple data sources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Know what has changed on your servers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Easily identify operational issues caused by Windows services and software changes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Identify anomalies in the software deployment schedule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solidFill>
                <a:srgbClr val="00187B"/>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Powerful search capabilities to drill deeper into areas of interest</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Quickly receive interactive results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Form your own hypotheses and query data to find custom insights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Enable proactive exploration or reactive troubleshooting</a:t>
            </a:r>
          </a:p>
          <a:p>
            <a:pPr marL="171450" indent="-171450" defTabSz="914281" fontAlgn="base">
              <a:lnSpc>
                <a:spcPct val="90000"/>
              </a:lnSpc>
              <a:spcBef>
                <a:spcPts val="588"/>
              </a:spcBef>
              <a:spcAft>
                <a:spcPct val="0"/>
              </a:spcAft>
              <a:buFont typeface="Arial" panose="020B0604020202020204" pitchFamily="34" charset="0"/>
              <a:buChar char="•"/>
              <a:defRPr/>
            </a:pPr>
            <a:endParaRPr lang="en-US" sz="900" spc="-20" dirty="0" smtClean="0">
              <a:gradFill>
                <a:gsLst>
                  <a:gs pos="0">
                    <a:srgbClr val="505050"/>
                  </a:gs>
                  <a:gs pos="100000">
                    <a:srgbClr val="505050"/>
                  </a:gs>
                </a:gsLst>
                <a:lin ang="5400000" scaled="0"/>
              </a:gradFill>
            </a:endParaRPr>
          </a:p>
          <a:p>
            <a:pPr marL="0" marR="0" indent="0" algn="l" defTabSz="914281" rtl="0" eaLnBrk="1" fontAlgn="base" latinLnBrk="0" hangingPunct="1">
              <a:lnSpc>
                <a:spcPct val="90000"/>
              </a:lnSpc>
              <a:spcBef>
                <a:spcPts val="588"/>
              </a:spcBef>
              <a:spcAft>
                <a:spcPct val="0"/>
              </a:spcAft>
              <a:buClrTx/>
              <a:buSzTx/>
              <a:buFont typeface="Arial" panose="020B0604020202020204" pitchFamily="34" charset="0"/>
              <a:buNone/>
              <a:tabLst/>
              <a:defRPr/>
            </a:pPr>
            <a:r>
              <a:rPr lang="en-US" sz="900" b="1" spc="-70" dirty="0" smtClean="0">
                <a:solidFill>
                  <a:srgbClr val="00187B"/>
                </a:solidFill>
              </a:rPr>
              <a:t>Rich dashboard and reporting capabilities powered by search queries </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Set custom visualization and thresholds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Get more insight by drilling down through search tiles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View your entire infrastructure with a single lens</a:t>
            </a:r>
          </a:p>
          <a:p>
            <a:pPr defTabSz="914281" fontAlgn="base">
              <a:lnSpc>
                <a:spcPct val="90000"/>
              </a:lnSpc>
              <a:spcBef>
                <a:spcPts val="588"/>
              </a:spcBef>
              <a:spcAft>
                <a:spcPct val="0"/>
              </a:spcAft>
              <a:defRPr/>
            </a:pPr>
            <a:endParaRPr lang="en-US" sz="900" spc="-20" dirty="0" smtClean="0">
              <a:gradFill>
                <a:gsLst>
                  <a:gs pos="0">
                    <a:srgbClr val="505050"/>
                  </a:gs>
                  <a:gs pos="100000">
                    <a:srgbClr val="505050"/>
                  </a:gs>
                </a:gsLst>
                <a:lin ang="5400000" scaled="0"/>
              </a:gradFill>
            </a:endParaRPr>
          </a:p>
          <a:p>
            <a:pPr marL="0" indent="0" defTabSz="914281" fontAlgn="base">
              <a:lnSpc>
                <a:spcPct val="90000"/>
              </a:lnSpc>
              <a:spcBef>
                <a:spcPts val="588"/>
              </a:spcBef>
              <a:spcAft>
                <a:spcPct val="0"/>
              </a:spcAft>
              <a:buFont typeface="Arial" panose="020B0604020202020204" pitchFamily="34" charset="0"/>
              <a:buNone/>
              <a:defRPr/>
            </a:pPr>
            <a:endParaRPr lang="en-US" sz="900" spc="-20" dirty="0" smtClean="0">
              <a:gradFill>
                <a:gsLst>
                  <a:gs pos="0">
                    <a:srgbClr val="505050"/>
                  </a:gs>
                  <a:gs pos="10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7746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10/21/2015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026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‹Nr.›</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‹Nr.›</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‹Nr.›</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‹Nr.›</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‹Nr.›</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‹Nr.›</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‹Nr.›</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‹Nr.›</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‹Nr.›</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‹Nr.›</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‹Nr.›</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‹Nr.›</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‹Nr.›</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‹Nr.›</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‹Nr.›</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‹Nr.›</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10/21/2015</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‹Nr.›</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‹Nr.›</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‹Nr.›</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image" Target="../media/image17.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61" Type="http://schemas.openxmlformats.org/officeDocument/2006/relationships/theme" Target="../theme/theme3.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theme" Target="../theme/theme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‹Nr.›</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91.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5"/>
            <a:ext cx="8964185" cy="1793090"/>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smtClean="0">
                <a:solidFill>
                  <a:srgbClr val="FFFFFF"/>
                </a:solidFill>
              </a:rPr>
              <a:t>Microsoft Operations Management Suite</a:t>
            </a:r>
            <a:endParaRPr lang="en-US" sz="60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6125" y="5651025"/>
            <a:ext cx="11659750" cy="888955"/>
          </a:xfrm>
          <a:prstGeom prst="rect">
            <a:avLst/>
          </a:prstGeom>
          <a:noFill/>
        </p:spPr>
        <p:txBody>
          <a:bodyPr wrap="square" lIns="179285" tIns="143430" rIns="179285" bIns="143430" rtlCol="0">
            <a:noAutofit/>
          </a:bodyPr>
          <a:lstStyle/>
          <a:p>
            <a:pPr defTabSz="914523">
              <a:lnSpc>
                <a:spcPts val="1175"/>
              </a:lnSpc>
            </a:pPr>
            <a:r>
              <a:rPr lang="en-US" sz="980" dirty="0">
                <a:solidFill>
                  <a:srgbClr val="FFFFFF"/>
                </a:solidFill>
              </a:rPr>
              <a:t>© </a:t>
            </a:r>
            <a:r>
              <a:rPr lang="en-US" sz="980" dirty="0" smtClean="0">
                <a:solidFill>
                  <a:srgbClr val="FFFFFF"/>
                </a:solidFill>
              </a:rPr>
              <a:t>2015 </a:t>
            </a:r>
            <a:r>
              <a:rPr lang="en-US" sz="980" dirty="0">
                <a:solidFill>
                  <a:srgbClr val="FFFFFF"/>
                </a:solidFill>
              </a:rPr>
              <a:t>Microsoft Corporation. All rights reserved. Microsoft, Windows, Windows Vista and other product names are or may be registered trademarks and/or trademarks in the U.S. and/or other countries.</a:t>
            </a:r>
          </a:p>
          <a:p>
            <a:pPr defTabSz="914523">
              <a:lnSpc>
                <a:spcPts val="1175"/>
              </a:lnSpc>
            </a:pPr>
            <a:r>
              <a:rPr lang="en-US" sz="980" dirty="0">
                <a:solidFill>
                  <a:srgbClr val="FFFFFF"/>
                </a:solidFill>
              </a:rPr>
              <a:t>The information herein is for informational purposes only and represents the current view of Microsoft Corporation as of the date of this presentation. Because Microsoft must respond to changing </a:t>
            </a:r>
            <a:r>
              <a:rPr lang="en-US" sz="980" dirty="0" smtClean="0">
                <a:solidFill>
                  <a:srgbClr val="FFFFFF"/>
                </a:solidFill>
              </a:rPr>
              <a:t/>
            </a:r>
            <a:br>
              <a:rPr lang="en-US" sz="980" dirty="0" smtClean="0">
                <a:solidFill>
                  <a:srgbClr val="FFFFFF"/>
                </a:solidFill>
              </a:rPr>
            </a:br>
            <a:r>
              <a:rPr lang="en-US" sz="980" dirty="0" smtClean="0">
                <a:solidFill>
                  <a:srgbClr val="FFFFFF"/>
                </a:solidFill>
              </a:rPr>
              <a:t>market</a:t>
            </a:r>
            <a:r>
              <a:rPr lang="en-US" sz="980" dirty="0">
                <a:solidFill>
                  <a:srgbClr val="FFFFFF"/>
                </a:solidFill>
              </a:rPr>
              <a:t> </a:t>
            </a:r>
            <a:r>
              <a:rPr lang="en-US" sz="980" dirty="0" smtClean="0">
                <a:solidFill>
                  <a:srgbClr val="FFFFFF"/>
                </a:solidFill>
              </a:rPr>
              <a:t>conditions</a:t>
            </a:r>
            <a:r>
              <a:rPr lang="en-US" sz="980" dirty="0">
                <a:solidFill>
                  <a:srgbClr val="FFFFFF"/>
                </a:solidFill>
              </a:rPr>
              <a:t>, it should not be interpreted to be a commitment on the part of Microsoft, and Microsoft cannot guarantee the accuracy of any information provided after the date of this presentation.</a:t>
            </a:r>
          </a:p>
          <a:p>
            <a:pPr defTabSz="914523">
              <a:lnSpc>
                <a:spcPts val="1175"/>
              </a:lnSpc>
            </a:pPr>
            <a:r>
              <a:rPr lang="en-US" sz="980" dirty="0">
                <a:solidFill>
                  <a:srgbClr val="FFFFFF"/>
                </a:solidFill>
              </a:rPr>
              <a:t>MICROSOFT MAKES NO WARRANTIES, EXPRESS, IMPLIED OR STATUTORY, AS TO THE INFORMATION IN THIS PRESENTATION.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344400" cy="6858000"/>
          </a:xfrm>
          <a:prstGeom prst="rect">
            <a:avLst/>
          </a:prstGeom>
        </p:spPr>
      </p:pic>
      <p:sp>
        <p:nvSpPr>
          <p:cNvPr id="65" name="Rectangle 64"/>
          <p:cNvSpPr/>
          <p:nvPr/>
        </p:nvSpPr>
        <p:spPr bwMode="auto">
          <a:xfrm>
            <a:off x="8813800" y="0"/>
            <a:ext cx="3378200" cy="685751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6" name="TextBox 65"/>
          <p:cNvSpPr txBox="1"/>
          <p:nvPr/>
        </p:nvSpPr>
        <p:spPr>
          <a:xfrm>
            <a:off x="9212561" y="3888835"/>
            <a:ext cx="2683088" cy="664797"/>
          </a:xfrm>
          <a:prstGeom prst="rect">
            <a:avLst/>
          </a:prstGeom>
          <a:noFill/>
        </p:spPr>
        <p:txBody>
          <a:bodyPr wrap="square" lIns="0" tIns="0" rIns="0" bIns="0" rtlCol="0">
            <a:spAutoFit/>
          </a:bodyPr>
          <a:lstStyle/>
          <a:p>
            <a:pPr defTabSz="914192">
              <a:lnSpc>
                <a:spcPct val="90000"/>
              </a:lnSpc>
            </a:pPr>
            <a:r>
              <a:rPr lang="en-US" sz="2400" spc="-49"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Innovation through</a:t>
            </a:r>
          </a:p>
          <a:p>
            <a:pPr defTabSz="914192">
              <a:lnSpc>
                <a:spcPct val="90000"/>
              </a:lnSpc>
            </a:pPr>
            <a:r>
              <a:rPr lang="en-US" sz="2400" spc="-49"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cloud cadence </a:t>
            </a:r>
          </a:p>
        </p:txBody>
      </p:sp>
      <p:sp>
        <p:nvSpPr>
          <p:cNvPr id="68" name="TextBox 67"/>
          <p:cNvSpPr txBox="1"/>
          <p:nvPr/>
        </p:nvSpPr>
        <p:spPr>
          <a:xfrm>
            <a:off x="9212561" y="2893543"/>
            <a:ext cx="2683088" cy="664797"/>
          </a:xfrm>
          <a:prstGeom prst="rect">
            <a:avLst/>
          </a:prstGeom>
          <a:noFill/>
        </p:spPr>
        <p:txBody>
          <a:bodyPr wrap="square" lIns="0" tIns="0" rIns="0" bIns="0" rtlCol="0">
            <a:spAutoFit/>
          </a:bodyPr>
          <a:lstStyle/>
          <a:p>
            <a:pPr defTabSz="914016">
              <a:lnSpc>
                <a:spcPct val="90000"/>
              </a:lnSpc>
            </a:pPr>
            <a:r>
              <a:rPr lang="en-US" sz="2400" spc="-49" dirty="0">
                <a:solidFill>
                  <a:srgbClr val="FFFFFF"/>
                </a:solidFill>
                <a:latin typeface="Segoe UI Semilight" panose="020B0402040204020203" pitchFamily="34" charset="0"/>
                <a:cs typeface="Segoe UI Semilight" panose="020B0402040204020203" pitchFamily="34" charset="0"/>
              </a:rPr>
              <a:t>Hybrid and Heterogeneous</a:t>
            </a:r>
          </a:p>
        </p:txBody>
      </p:sp>
      <p:grpSp>
        <p:nvGrpSpPr>
          <p:cNvPr id="4" name="Group 3"/>
          <p:cNvGrpSpPr/>
          <p:nvPr/>
        </p:nvGrpSpPr>
        <p:grpSpPr>
          <a:xfrm>
            <a:off x="1202832" y="4221234"/>
            <a:ext cx="1228626" cy="1639635"/>
            <a:chOff x="2416275" y="4798284"/>
            <a:chExt cx="404726" cy="540118"/>
          </a:xfrm>
        </p:grpSpPr>
        <p:sp>
          <p:nvSpPr>
            <p:cNvPr id="69" name="Freeform 10"/>
            <p:cNvSpPr>
              <a:spLocks noEditPoints="1"/>
            </p:cNvSpPr>
            <p:nvPr/>
          </p:nvSpPr>
          <p:spPr bwMode="auto">
            <a:xfrm>
              <a:off x="2416275" y="5026226"/>
              <a:ext cx="253616" cy="312176"/>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
            <p:cNvSpPr>
              <a:spLocks noEditPoints="1"/>
            </p:cNvSpPr>
            <p:nvPr/>
          </p:nvSpPr>
          <p:spPr bwMode="auto">
            <a:xfrm>
              <a:off x="2567385" y="4798284"/>
              <a:ext cx="253616" cy="540118"/>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3"/>
          <p:cNvGrpSpPr/>
          <p:nvPr/>
        </p:nvGrpSpPr>
        <p:grpSpPr>
          <a:xfrm>
            <a:off x="3149124" y="5183367"/>
            <a:ext cx="527423" cy="684477"/>
            <a:chOff x="3073400" y="7754938"/>
            <a:chExt cx="3929063" cy="5099050"/>
          </a:xfrm>
          <a:solidFill>
            <a:schemeClr val="bg1"/>
          </a:solidFill>
        </p:grpSpPr>
        <p:sp>
          <p:nvSpPr>
            <p:cNvPr id="9"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p:cNvGrpSpPr/>
          <p:nvPr/>
        </p:nvGrpSpPr>
        <p:grpSpPr>
          <a:xfrm>
            <a:off x="3834924" y="5183367"/>
            <a:ext cx="527423" cy="684477"/>
            <a:chOff x="3073400" y="7754938"/>
            <a:chExt cx="3929063" cy="5099050"/>
          </a:xfrm>
          <a:solidFill>
            <a:schemeClr val="bg1"/>
          </a:solidFill>
        </p:grpSpPr>
        <p:sp>
          <p:nvSpPr>
            <p:cNvPr id="94"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 name="Group 114"/>
          <p:cNvGrpSpPr/>
          <p:nvPr/>
        </p:nvGrpSpPr>
        <p:grpSpPr>
          <a:xfrm>
            <a:off x="4501674" y="5183367"/>
            <a:ext cx="527423" cy="684477"/>
            <a:chOff x="3073400" y="7754938"/>
            <a:chExt cx="3929063" cy="5099050"/>
          </a:xfrm>
          <a:solidFill>
            <a:schemeClr val="bg1"/>
          </a:solidFill>
        </p:grpSpPr>
        <p:sp>
          <p:nvSpPr>
            <p:cNvPr id="119"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5"/>
          <p:cNvGrpSpPr/>
          <p:nvPr/>
        </p:nvGrpSpPr>
        <p:grpSpPr>
          <a:xfrm>
            <a:off x="1543134" y="2451836"/>
            <a:ext cx="1083952" cy="1083952"/>
            <a:chOff x="3930407" y="2844800"/>
            <a:chExt cx="879976" cy="879976"/>
          </a:xfrm>
        </p:grpSpPr>
        <p:sp>
          <p:nvSpPr>
            <p:cNvPr id="151" name="Freeform 15"/>
            <p:cNvSpPr>
              <a:spLocks/>
            </p:cNvSpPr>
            <p:nvPr/>
          </p:nvSpPr>
          <p:spPr bwMode="auto">
            <a:xfrm>
              <a:off x="4127051" y="3092372"/>
              <a:ext cx="510251" cy="337703"/>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Oval 151"/>
            <p:cNvSpPr/>
            <p:nvPr/>
          </p:nvSpPr>
          <p:spPr bwMode="auto">
            <a:xfrm>
              <a:off x="3930407" y="2844800"/>
              <a:ext cx="879976" cy="879976"/>
            </a:xfrm>
            <a:prstGeom prst="ellipse">
              <a:avLst/>
            </a:prstGeom>
            <a:no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dirty="0"/>
            </a:p>
          </p:txBody>
        </p:sp>
      </p:grpSp>
      <p:sp>
        <p:nvSpPr>
          <p:cNvPr id="153" name="Rectangle 152"/>
          <p:cNvSpPr/>
          <p:nvPr/>
        </p:nvSpPr>
        <p:spPr>
          <a:xfrm>
            <a:off x="765649" y="1940802"/>
            <a:ext cx="2667947" cy="346521"/>
          </a:xfrm>
          <a:prstGeom prst="rect">
            <a:avLst/>
          </a:prstGeom>
        </p:spPr>
        <p:txBody>
          <a:bodyPr wrap="square">
            <a:spAutoFit/>
          </a:bodyPr>
          <a:lstStyle/>
          <a:p>
            <a:pPr algn="ctr" defTabSz="914192">
              <a:lnSpc>
                <a:spcPct val="90000"/>
              </a:lnSpc>
            </a:pPr>
            <a:r>
              <a:rPr lang="en-US" spc="-49" dirty="0">
                <a:gradFill>
                  <a:gsLst>
                    <a:gs pos="0">
                      <a:srgbClr val="FFFFFF"/>
                    </a:gs>
                    <a:gs pos="100000">
                      <a:srgbClr val="FFFFFF"/>
                    </a:gs>
                  </a:gsLst>
                  <a:lin ang="5400000" scaled="1"/>
                </a:gradFill>
              </a:rPr>
              <a:t>Azure | O365 | AWS</a:t>
            </a:r>
          </a:p>
        </p:txBody>
      </p:sp>
      <p:grpSp>
        <p:nvGrpSpPr>
          <p:cNvPr id="22" name="Group 21"/>
          <p:cNvGrpSpPr/>
          <p:nvPr/>
        </p:nvGrpSpPr>
        <p:grpSpPr>
          <a:xfrm>
            <a:off x="3837396" y="3764350"/>
            <a:ext cx="810804" cy="810804"/>
            <a:chOff x="3837396" y="3764350"/>
            <a:chExt cx="810804" cy="810804"/>
          </a:xfrm>
        </p:grpSpPr>
        <p:sp>
          <p:nvSpPr>
            <p:cNvPr id="154" name="Oval 153"/>
            <p:cNvSpPr/>
            <p:nvPr/>
          </p:nvSpPr>
          <p:spPr bwMode="auto">
            <a:xfrm>
              <a:off x="3837396" y="3764350"/>
              <a:ext cx="810804" cy="810804"/>
            </a:xfrm>
            <a:prstGeom prst="ellipse">
              <a:avLst/>
            </a:prstGeom>
            <a:no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dirty="0"/>
            </a:p>
          </p:txBody>
        </p:sp>
        <p:grpSp>
          <p:nvGrpSpPr>
            <p:cNvPr id="157" name="Group 156"/>
            <p:cNvGrpSpPr/>
            <p:nvPr/>
          </p:nvGrpSpPr>
          <p:grpSpPr>
            <a:xfrm>
              <a:off x="4028619" y="4001294"/>
              <a:ext cx="438605" cy="326838"/>
              <a:chOff x="8584104" y="1973913"/>
              <a:chExt cx="366775" cy="273311"/>
            </a:xfrm>
            <a:solidFill>
              <a:schemeClr val="bg1"/>
            </a:solidFill>
          </p:grpSpPr>
          <p:sp>
            <p:nvSpPr>
              <p:cNvPr id="158" name="Freeform 5"/>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159" name="Freeform 36"/>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grpSp>
      <p:sp>
        <p:nvSpPr>
          <p:cNvPr id="160" name="Rectangle 159"/>
          <p:cNvSpPr/>
          <p:nvPr/>
        </p:nvSpPr>
        <p:spPr bwMode="auto">
          <a:xfrm>
            <a:off x="4818136" y="3675955"/>
            <a:ext cx="3814688" cy="9775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6" tIns="44812" rIns="89626" bIns="44812" numCol="1" rtlCol="0" anchor="ctr" anchorCtr="0" compatLnSpc="1">
            <a:prstTxWarp prst="textNoShape">
              <a:avLst/>
            </a:prstTxWarp>
          </a:bodyPr>
          <a:lstStyle/>
          <a:p>
            <a:pPr defTabSz="895919" fontAlgn="base">
              <a:spcBef>
                <a:spcPct val="0"/>
              </a:spcBef>
            </a:pPr>
            <a:r>
              <a:rPr lang="en-US" sz="2800" spc="-49" dirty="0">
                <a:gradFill>
                  <a:gsLst>
                    <a:gs pos="0">
                      <a:srgbClr val="EFEFEF"/>
                    </a:gs>
                    <a:gs pos="100000">
                      <a:srgbClr val="EFEFEF"/>
                    </a:gs>
                  </a:gsLst>
                  <a:lin ang="5400000" scaled="0"/>
                </a:gradFill>
                <a:latin typeface="Segoe UI Semilight" panose="020B0402040204020203" pitchFamily="34" charset="0"/>
                <a:cs typeface="Segoe UI Semilight" panose="020B0402040204020203" pitchFamily="34" charset="0"/>
              </a:rPr>
              <a:t>System Center</a:t>
            </a:r>
            <a:endParaRPr lang="en-US" sz="2000" spc="-49" dirty="0">
              <a:gradFill>
                <a:gsLst>
                  <a:gs pos="0">
                    <a:srgbClr val="EFEFEF"/>
                  </a:gs>
                  <a:gs pos="100000">
                    <a:srgbClr val="EFEFEF"/>
                  </a:gs>
                </a:gsLst>
                <a:lin ang="5400000" scaled="0"/>
              </a:gradFill>
              <a:latin typeface="Segoe UI Semilight" panose="020B0402040204020203" pitchFamily="34" charset="0"/>
              <a:cs typeface="Segoe UI Semilight" panose="020B0402040204020203" pitchFamily="34" charset="0"/>
            </a:endParaRPr>
          </a:p>
          <a:p>
            <a:pPr defTabSz="895919" fontAlgn="base">
              <a:lnSpc>
                <a:spcPct val="90000"/>
              </a:lnSpc>
              <a:spcBef>
                <a:spcPct val="0"/>
              </a:spcBef>
              <a:spcAft>
                <a:spcPct val="0"/>
              </a:spcAft>
            </a:pPr>
            <a:r>
              <a:rPr lang="en-US" sz="1200" dirty="0">
                <a:gradFill>
                  <a:gsLst>
                    <a:gs pos="0">
                      <a:srgbClr val="EFEFEF"/>
                    </a:gs>
                    <a:gs pos="100000">
                      <a:srgbClr val="EFEFEF"/>
                    </a:gs>
                  </a:gsLst>
                  <a:lin ang="5400000" scaled="0"/>
                </a:gradFill>
              </a:rPr>
              <a:t>Monitor | </a:t>
            </a:r>
            <a:r>
              <a:rPr lang="en-US" sz="1200" dirty="0" smtClean="0">
                <a:gradFill>
                  <a:gsLst>
                    <a:gs pos="0">
                      <a:srgbClr val="EFEFEF"/>
                    </a:gs>
                    <a:gs pos="100000">
                      <a:srgbClr val="EFEFEF"/>
                    </a:gs>
                  </a:gsLst>
                  <a:lin ang="5400000" scaled="0"/>
                </a:gradFill>
              </a:rPr>
              <a:t>Automate | Provision | </a:t>
            </a:r>
            <a:r>
              <a:rPr lang="en-US" sz="1200" dirty="0">
                <a:gradFill>
                  <a:gsLst>
                    <a:gs pos="0">
                      <a:srgbClr val="EFEFEF"/>
                    </a:gs>
                    <a:gs pos="100000">
                      <a:srgbClr val="EFEFEF"/>
                    </a:gs>
                  </a:gsLst>
                  <a:lin ang="5400000" scaled="0"/>
                </a:gradFill>
              </a:rPr>
              <a:t>Protect | </a:t>
            </a:r>
            <a:r>
              <a:rPr lang="en-US" sz="1200" dirty="0" smtClean="0">
                <a:gradFill>
                  <a:gsLst>
                    <a:gs pos="0">
                      <a:srgbClr val="EFEFEF"/>
                    </a:gs>
                    <a:gs pos="100000">
                      <a:srgbClr val="EFEFEF"/>
                    </a:gs>
                  </a:gsLst>
                  <a:lin ang="5400000" scaled="0"/>
                </a:gradFill>
              </a:rPr>
              <a:t>Self-service</a:t>
            </a:r>
            <a:endParaRPr lang="en-US" sz="1200" dirty="0">
              <a:gradFill>
                <a:gsLst>
                  <a:gs pos="0">
                    <a:srgbClr val="EFEFEF"/>
                  </a:gs>
                  <a:gs pos="100000">
                    <a:srgbClr val="EFEFEF"/>
                  </a:gs>
                </a:gsLst>
                <a:lin ang="5400000" scaled="0"/>
              </a:gradFill>
            </a:endParaRPr>
          </a:p>
        </p:txBody>
      </p:sp>
      <p:sp>
        <p:nvSpPr>
          <p:cNvPr id="161" name="TextBox 160"/>
          <p:cNvSpPr txBox="1"/>
          <p:nvPr/>
        </p:nvSpPr>
        <p:spPr>
          <a:xfrm>
            <a:off x="623508" y="6274195"/>
            <a:ext cx="7566785" cy="353045"/>
          </a:xfrm>
          <a:prstGeom prst="rect">
            <a:avLst/>
          </a:prstGeom>
          <a:noFill/>
        </p:spPr>
        <p:txBody>
          <a:bodyPr wrap="square" lIns="0" tIns="0" rIns="0" bIns="0" rtlCol="0">
            <a:spAutoFit/>
          </a:bodyPr>
          <a:lstStyle/>
          <a:p>
            <a:pPr algn="ctr" defTabSz="914192">
              <a:lnSpc>
                <a:spcPct val="90000"/>
              </a:lnSpc>
            </a:pPr>
            <a:r>
              <a:rPr lang="en-US" sz="2549" spc="-49" dirty="0">
                <a:solidFill>
                  <a:schemeClr val="bg1"/>
                </a:solidFill>
                <a:latin typeface="Segoe UI Semilight" panose="020B0402040204020203" pitchFamily="34" charset="0"/>
                <a:cs typeface="Segoe UI Semilight" panose="020B0402040204020203" pitchFamily="34" charset="0"/>
              </a:rPr>
              <a:t>Starting the  </a:t>
            </a:r>
            <a:r>
              <a:rPr lang="en-US" sz="2549" spc="-49" dirty="0" smtClean="0">
                <a:solidFill>
                  <a:schemeClr val="bg1"/>
                </a:solidFill>
                <a:latin typeface="Segoe UI Semilight" panose="020B0402040204020203" pitchFamily="34" charset="0"/>
                <a:cs typeface="Segoe UI Semilight" panose="020B0402040204020203" pitchFamily="34" charset="0"/>
              </a:rPr>
              <a:t>journey | Modern </a:t>
            </a:r>
            <a:r>
              <a:rPr lang="en-US" sz="2549" spc="-49" dirty="0">
                <a:solidFill>
                  <a:schemeClr val="bg1"/>
                </a:solidFill>
                <a:latin typeface="Segoe UI Semilight" panose="020B0402040204020203" pitchFamily="34" charset="0"/>
                <a:cs typeface="Segoe UI Semilight" panose="020B0402040204020203" pitchFamily="34" charset="0"/>
              </a:rPr>
              <a:t>management</a:t>
            </a:r>
          </a:p>
        </p:txBody>
      </p:sp>
      <p:sp>
        <p:nvSpPr>
          <p:cNvPr id="18" name="Rectangle 17"/>
          <p:cNvSpPr/>
          <p:nvPr/>
        </p:nvSpPr>
        <p:spPr bwMode="auto">
          <a:xfrm>
            <a:off x="5000625" y="5191125"/>
            <a:ext cx="2657475" cy="666751"/>
          </a:xfrm>
          <a:prstGeom prst="rect">
            <a:avLst/>
          </a:prstGeom>
          <a:noFill/>
          <a:ln w="15875">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9" name="Rectangle 18"/>
          <p:cNvSpPr/>
          <p:nvPr/>
        </p:nvSpPr>
        <p:spPr>
          <a:xfrm>
            <a:off x="5304102" y="5279399"/>
            <a:ext cx="876266" cy="507831"/>
          </a:xfrm>
          <a:prstGeom prst="rect">
            <a:avLst/>
          </a:prstGeom>
        </p:spPr>
        <p:txBody>
          <a:bodyPr wrap="none">
            <a:spAutoFit/>
          </a:bodyPr>
          <a:lstStyle/>
          <a:p>
            <a:pPr defTabSz="914192">
              <a:lnSpc>
                <a:spcPct val="90000"/>
              </a:lnSpc>
            </a:pPr>
            <a:r>
              <a:rPr lang="en-US" sz="1500" spc="-49" dirty="0">
                <a:gradFill>
                  <a:gsLst>
                    <a:gs pos="0">
                      <a:srgbClr val="FFFFFF"/>
                    </a:gs>
                    <a:gs pos="100000">
                      <a:srgbClr val="FFFFFF"/>
                    </a:gs>
                  </a:gsLst>
                  <a:lin ang="5400000" scaled="1"/>
                </a:gradFill>
              </a:rPr>
              <a:t>Linux</a:t>
            </a:r>
          </a:p>
          <a:p>
            <a:pPr defTabSz="914192">
              <a:lnSpc>
                <a:spcPct val="90000"/>
              </a:lnSpc>
            </a:pPr>
            <a:r>
              <a:rPr lang="en-US" sz="1500" spc="-49" dirty="0" smtClean="0">
                <a:gradFill>
                  <a:gsLst>
                    <a:gs pos="0">
                      <a:srgbClr val="FFFFFF"/>
                    </a:gs>
                    <a:gs pos="100000">
                      <a:srgbClr val="FFFFFF"/>
                    </a:gs>
                  </a:gsLst>
                  <a:lin ang="5400000" scaled="1"/>
                </a:gradFill>
              </a:rPr>
              <a:t>VMWare</a:t>
            </a:r>
            <a:endParaRPr lang="en-US" sz="1500" spc="-49" dirty="0">
              <a:gradFill>
                <a:gsLst>
                  <a:gs pos="0">
                    <a:srgbClr val="FFFFFF"/>
                  </a:gs>
                  <a:gs pos="100000">
                    <a:srgbClr val="FFFFFF"/>
                  </a:gs>
                </a:gsLst>
                <a:lin ang="5400000" scaled="1"/>
              </a:gradFill>
            </a:endParaRPr>
          </a:p>
        </p:txBody>
      </p:sp>
      <p:sp>
        <p:nvSpPr>
          <p:cNvPr id="162" name="Rectangle 161"/>
          <p:cNvSpPr/>
          <p:nvPr/>
        </p:nvSpPr>
        <p:spPr>
          <a:xfrm>
            <a:off x="6447102" y="5279399"/>
            <a:ext cx="912879" cy="507831"/>
          </a:xfrm>
          <a:prstGeom prst="rect">
            <a:avLst/>
          </a:prstGeom>
        </p:spPr>
        <p:txBody>
          <a:bodyPr wrap="none">
            <a:spAutoFit/>
          </a:bodyPr>
          <a:lstStyle/>
          <a:p>
            <a:pPr defTabSz="914192">
              <a:lnSpc>
                <a:spcPct val="90000"/>
              </a:lnSpc>
            </a:pPr>
            <a:r>
              <a:rPr lang="en-US" sz="1500" spc="-49" dirty="0">
                <a:gradFill>
                  <a:gsLst>
                    <a:gs pos="0">
                      <a:srgbClr val="FFFFFF"/>
                    </a:gs>
                    <a:gs pos="100000">
                      <a:srgbClr val="FFFFFF"/>
                    </a:gs>
                  </a:gsLst>
                  <a:lin ang="5400000" scaled="1"/>
                </a:gradFill>
              </a:rPr>
              <a:t>Storage</a:t>
            </a:r>
          </a:p>
          <a:p>
            <a:pPr defTabSz="914192">
              <a:lnSpc>
                <a:spcPct val="90000"/>
              </a:lnSpc>
            </a:pPr>
            <a:r>
              <a:rPr lang="en-US" sz="1500" spc="-49" dirty="0">
                <a:gradFill>
                  <a:gsLst>
                    <a:gs pos="0">
                      <a:srgbClr val="FFFFFF"/>
                    </a:gs>
                    <a:gs pos="100000">
                      <a:srgbClr val="FFFFFF"/>
                    </a:gs>
                  </a:gsLst>
                  <a:lin ang="5400000" scaled="1"/>
                </a:gradFill>
              </a:rPr>
              <a:t>Network </a:t>
            </a:r>
          </a:p>
        </p:txBody>
      </p:sp>
      <p:sp>
        <p:nvSpPr>
          <p:cNvPr id="163" name="Arc 162"/>
          <p:cNvSpPr/>
          <p:nvPr/>
        </p:nvSpPr>
        <p:spPr>
          <a:xfrm rot="13500000">
            <a:off x="3700163" y="1643944"/>
            <a:ext cx="2766031" cy="2766033"/>
          </a:xfrm>
          <a:prstGeom prst="arc">
            <a:avLst>
              <a:gd name="adj1" fmla="val 16898588"/>
              <a:gd name="adj2" fmla="val 710282"/>
            </a:avLst>
          </a:prstGeom>
          <a:noFill/>
          <a:ln w="15875">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cxnSp>
        <p:nvCxnSpPr>
          <p:cNvPr id="164" name="Straight Connector 163"/>
          <p:cNvCxnSpPr/>
          <p:nvPr/>
        </p:nvCxnSpPr>
        <p:spPr>
          <a:xfrm flipH="1" flipV="1">
            <a:off x="2524125" y="3457575"/>
            <a:ext cx="1513137" cy="1614840"/>
          </a:xfrm>
          <a:prstGeom prst="line">
            <a:avLst/>
          </a:prstGeom>
          <a:noFill/>
          <a:ln w="15875">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6" name="TextBox 165"/>
          <p:cNvSpPr txBox="1"/>
          <p:nvPr/>
        </p:nvSpPr>
        <p:spPr>
          <a:xfrm>
            <a:off x="5151210" y="2572321"/>
            <a:ext cx="2312745" cy="1038746"/>
          </a:xfrm>
          <a:prstGeom prst="rect">
            <a:avLst/>
          </a:prstGeom>
          <a:noFill/>
        </p:spPr>
        <p:txBody>
          <a:bodyPr wrap="square" lIns="0" tIns="0" rIns="0" bIns="0" rtlCol="0">
            <a:spAutoFit/>
          </a:bodyPr>
          <a:lstStyle/>
          <a:p>
            <a:pPr defTabSz="914192">
              <a:lnSpc>
                <a:spcPct val="90000"/>
              </a:lnSpc>
            </a:pPr>
            <a:r>
              <a:rPr lang="en-US" sz="1500" dirty="0" smtClean="0">
                <a:gradFill>
                  <a:gsLst>
                    <a:gs pos="0">
                      <a:srgbClr val="FFFFFF"/>
                    </a:gs>
                    <a:gs pos="100000">
                      <a:srgbClr val="FFFFFF"/>
                    </a:gs>
                  </a:gsLst>
                  <a:lin ang="5400000" scaled="1"/>
                </a:gradFill>
              </a:rPr>
              <a:t>Log Analytics</a:t>
            </a:r>
            <a:endParaRPr lang="en-US" sz="1500" dirty="0">
              <a:gradFill>
                <a:gsLst>
                  <a:gs pos="0">
                    <a:srgbClr val="FFFFFF"/>
                  </a:gs>
                  <a:gs pos="100000">
                    <a:srgbClr val="FFFFFF"/>
                  </a:gs>
                </a:gsLst>
                <a:lin ang="5400000" scaled="1"/>
              </a:gradFill>
            </a:endParaRPr>
          </a:p>
          <a:p>
            <a:pPr defTabSz="914192">
              <a:lnSpc>
                <a:spcPct val="90000"/>
              </a:lnSpc>
            </a:pPr>
            <a:r>
              <a:rPr lang="en-US" sz="1500" dirty="0">
                <a:gradFill>
                  <a:gsLst>
                    <a:gs pos="0">
                      <a:srgbClr val="FFFFFF"/>
                    </a:gs>
                    <a:gs pos="100000">
                      <a:srgbClr val="FFFFFF"/>
                    </a:gs>
                  </a:gsLst>
                  <a:lin ang="5400000" scaled="1"/>
                </a:gradFill>
              </a:rPr>
              <a:t>Automation</a:t>
            </a:r>
          </a:p>
          <a:p>
            <a:pPr defTabSz="914192">
              <a:lnSpc>
                <a:spcPct val="90000"/>
              </a:lnSpc>
            </a:pPr>
            <a:r>
              <a:rPr lang="en-US" sz="1500" dirty="0">
                <a:gradFill>
                  <a:gsLst>
                    <a:gs pos="0">
                      <a:srgbClr val="FFFFFF"/>
                    </a:gs>
                    <a:gs pos="100000">
                      <a:srgbClr val="FFFFFF"/>
                    </a:gs>
                  </a:gsLst>
                  <a:lin ang="5400000" scaled="1"/>
                </a:gradFill>
              </a:rPr>
              <a:t>Disaster </a:t>
            </a:r>
            <a:r>
              <a:rPr lang="en-US" sz="1500" dirty="0" smtClean="0">
                <a:gradFill>
                  <a:gsLst>
                    <a:gs pos="0">
                      <a:srgbClr val="FFFFFF"/>
                    </a:gs>
                    <a:gs pos="100000">
                      <a:srgbClr val="FFFFFF"/>
                    </a:gs>
                  </a:gsLst>
                  <a:lin ang="5400000" scaled="1"/>
                </a:gradFill>
              </a:rPr>
              <a:t>recovery</a:t>
            </a:r>
            <a:endParaRPr lang="en-US" sz="1500" dirty="0">
              <a:gradFill>
                <a:gsLst>
                  <a:gs pos="0">
                    <a:srgbClr val="FFFFFF"/>
                  </a:gs>
                  <a:gs pos="100000">
                    <a:srgbClr val="FFFFFF"/>
                  </a:gs>
                </a:gsLst>
                <a:lin ang="5400000" scaled="1"/>
              </a:gradFill>
            </a:endParaRPr>
          </a:p>
          <a:p>
            <a:pPr defTabSz="914192">
              <a:lnSpc>
                <a:spcPct val="90000"/>
              </a:lnSpc>
            </a:pPr>
            <a:r>
              <a:rPr lang="en-US" sz="1500" dirty="0">
                <a:gradFill>
                  <a:gsLst>
                    <a:gs pos="0">
                      <a:srgbClr val="FFFFFF"/>
                    </a:gs>
                    <a:gs pos="100000">
                      <a:srgbClr val="FFFFFF"/>
                    </a:gs>
                  </a:gsLst>
                  <a:lin ang="5400000" scaled="1"/>
                </a:gradFill>
              </a:rPr>
              <a:t>Backup</a:t>
            </a:r>
          </a:p>
          <a:p>
            <a:pPr defTabSz="914192">
              <a:lnSpc>
                <a:spcPct val="90000"/>
              </a:lnSpc>
            </a:pPr>
            <a:endParaRPr lang="en-US" sz="1500" b="1" dirty="0">
              <a:gradFill>
                <a:gsLst>
                  <a:gs pos="0">
                    <a:srgbClr val="FFFFFF"/>
                  </a:gs>
                  <a:gs pos="100000">
                    <a:srgbClr val="FFFFFF"/>
                  </a:gs>
                </a:gsLst>
                <a:lin ang="5400000" scaled="1"/>
              </a:gradFill>
            </a:endParaRPr>
          </a:p>
        </p:txBody>
      </p:sp>
      <p:grpSp>
        <p:nvGrpSpPr>
          <p:cNvPr id="167" name="Group 166"/>
          <p:cNvGrpSpPr/>
          <p:nvPr/>
        </p:nvGrpSpPr>
        <p:grpSpPr>
          <a:xfrm>
            <a:off x="4396050" y="1028998"/>
            <a:ext cx="3437813" cy="1313310"/>
            <a:chOff x="4260454" y="1262640"/>
            <a:chExt cx="3438300" cy="1313497"/>
          </a:xfrm>
        </p:grpSpPr>
        <p:sp>
          <p:nvSpPr>
            <p:cNvPr id="168" name="Freeform 6"/>
            <p:cNvSpPr>
              <a:spLocks/>
            </p:cNvSpPr>
            <p:nvPr/>
          </p:nvSpPr>
          <p:spPr bwMode="auto">
            <a:xfrm flipH="1">
              <a:off x="4260454" y="1262640"/>
              <a:ext cx="3438300" cy="1313497"/>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chemeClr val="bg1"/>
            </a:solidFill>
            <a:ln>
              <a:noFill/>
            </a:ln>
            <a:effectLst/>
            <a:extLst/>
          </p:spPr>
          <p:txBody>
            <a:bodyPr vert="horz" wrap="square" lIns="89630" tIns="44814" rIns="89630" bIns="44814" numCol="1" anchor="t" anchorCtr="0" compatLnSpc="1">
              <a:prstTxWarp prst="textNoShape">
                <a:avLst/>
              </a:prstTxWarp>
              <a:noAutofit/>
            </a:bodyPr>
            <a:lstStyle/>
            <a:p>
              <a:pPr algn="ctr" defTabSz="914225" fontAlgn="base">
                <a:defRPr/>
              </a:pPr>
              <a:endParaRPr lang="en-US" sz="1567" kern="0" dirty="0">
                <a:solidFill>
                  <a:srgbClr val="505050"/>
                </a:solidFill>
              </a:endParaRPr>
            </a:p>
          </p:txBody>
        </p:sp>
        <p:sp>
          <p:nvSpPr>
            <p:cNvPr id="169" name="Rectangle 168"/>
            <p:cNvSpPr/>
            <p:nvPr/>
          </p:nvSpPr>
          <p:spPr>
            <a:xfrm>
              <a:off x="4883227" y="1790129"/>
              <a:ext cx="2518092" cy="646423"/>
            </a:xfrm>
            <a:prstGeom prst="rect">
              <a:avLst/>
            </a:prstGeom>
          </p:spPr>
          <p:txBody>
            <a:bodyPr wrap="square">
              <a:spAutoFit/>
            </a:bodyPr>
            <a:lstStyle/>
            <a:p>
              <a:pPr defTabSz="914016">
                <a:lnSpc>
                  <a:spcPct val="90000"/>
                </a:lnSpc>
              </a:pPr>
              <a:r>
                <a:rPr lang="en-US" sz="2000" spc="-49" dirty="0">
                  <a:solidFill>
                    <a:srgbClr val="0078D7">
                      <a:lumMod val="50000"/>
                    </a:srgbClr>
                  </a:solidFill>
                </a:rPr>
                <a:t>Operations</a:t>
              </a:r>
              <a:br>
                <a:rPr lang="en-US" sz="2000" spc="-49" dirty="0">
                  <a:solidFill>
                    <a:srgbClr val="0078D7">
                      <a:lumMod val="50000"/>
                    </a:srgbClr>
                  </a:solidFill>
                </a:rPr>
              </a:br>
              <a:r>
                <a:rPr lang="en-US" sz="2000" spc="-49" dirty="0">
                  <a:solidFill>
                    <a:srgbClr val="0078D7">
                      <a:lumMod val="50000"/>
                    </a:srgbClr>
                  </a:solidFill>
                </a:rPr>
                <a:t>Management Suite</a:t>
              </a:r>
            </a:p>
          </p:txBody>
        </p:sp>
      </p:grpSp>
      <p:sp>
        <p:nvSpPr>
          <p:cNvPr id="170" name="Title 1"/>
          <p:cNvSpPr txBox="1">
            <a:spLocks/>
          </p:cNvSpPr>
          <p:nvPr/>
        </p:nvSpPr>
        <p:spPr>
          <a:xfrm>
            <a:off x="9183709" y="1387658"/>
            <a:ext cx="2804214" cy="1184663"/>
          </a:xfrm>
          <a:prstGeom prst="rect">
            <a:avLst/>
          </a:prstGeom>
        </p:spPr>
        <p:txBody>
          <a:bodyPr lIns="0"/>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smtClean="0">
                <a:solidFill>
                  <a:schemeClr val="bg1"/>
                </a:solidFill>
              </a:rPr>
              <a:t>System Center foundation</a:t>
            </a:r>
            <a:endParaRPr lang="en-US" sz="3600" dirty="0">
              <a:solidFill>
                <a:schemeClr val="bg1"/>
              </a:solidFill>
            </a:endParaRPr>
          </a:p>
        </p:txBody>
      </p:sp>
    </p:spTree>
    <p:extLst>
      <p:ext uri="{BB962C8B-B14F-4D97-AF65-F5344CB8AC3E}">
        <p14:creationId xmlns:p14="http://schemas.microsoft.com/office/powerpoint/2010/main" val="24352981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35" presetClass="path" presetSubtype="0" accel="100000" autoRev="1" fill="hold" nodeType="withEffect">
                                  <p:stCondLst>
                                    <p:cond delay="0"/>
                                  </p:stCondLst>
                                  <p:childTnLst>
                                    <p:animMotion origin="layout" path="M 2.08333E-6 4.44444E-6 L -0.06537 4.44444E-6 " pathEditMode="relative" rAng="0" ptsTypes="AA">
                                      <p:cBhvr>
                                        <p:cTn id="12" dur="500" fill="hold"/>
                                        <p:tgtEl>
                                          <p:spTgt spid="14"/>
                                        </p:tgtEl>
                                        <p:attrNameLst>
                                          <p:attrName>ppt_x</p:attrName>
                                          <p:attrName>ppt_y</p:attrName>
                                        </p:attrNameLst>
                                      </p:cBhvr>
                                      <p:rCtr x="-3268" y="0"/>
                                    </p:animMotion>
                                  </p:childTnLst>
                                </p:cTn>
                              </p:par>
                              <p:par>
                                <p:cTn id="13" presetID="10" presetClass="entr" presetSubtype="0" fill="hold" nodeType="withEffect">
                                  <p:stCondLst>
                                    <p:cond delay="60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35" presetClass="path" presetSubtype="0" accel="100000" autoRev="1" fill="hold" nodeType="withEffect">
                                  <p:stCondLst>
                                    <p:cond delay="100"/>
                                  </p:stCondLst>
                                  <p:childTnLst>
                                    <p:animMotion origin="layout" path="M 2.08333E-6 4.44444E-6 L -0.06537 4.44444E-6 " pathEditMode="relative" rAng="0" ptsTypes="AA">
                                      <p:cBhvr>
                                        <p:cTn id="17" dur="500" fill="hold"/>
                                        <p:tgtEl>
                                          <p:spTgt spid="84"/>
                                        </p:tgtEl>
                                        <p:attrNameLst>
                                          <p:attrName>ppt_x</p:attrName>
                                          <p:attrName>ppt_y</p:attrName>
                                        </p:attrNameLst>
                                      </p:cBhvr>
                                      <p:rCtr x="-3268" y="0"/>
                                    </p:animMotion>
                                  </p:childTnLst>
                                </p:cTn>
                              </p:par>
                              <p:par>
                                <p:cTn id="18" presetID="10" presetClass="entr" presetSubtype="0" fill="hold" nodeType="withEffect">
                                  <p:stCondLst>
                                    <p:cond delay="700"/>
                                  </p:stCondLst>
                                  <p:childTnLst>
                                    <p:set>
                                      <p:cBhvr>
                                        <p:cTn id="19" dur="1" fill="hold">
                                          <p:stCondLst>
                                            <p:cond delay="0"/>
                                          </p:stCondLst>
                                        </p:cTn>
                                        <p:tgtEl>
                                          <p:spTgt spid="115"/>
                                        </p:tgtEl>
                                        <p:attrNameLst>
                                          <p:attrName>style.visibility</p:attrName>
                                        </p:attrNameLst>
                                      </p:cBhvr>
                                      <p:to>
                                        <p:strVal val="visible"/>
                                      </p:to>
                                    </p:set>
                                    <p:animEffect transition="in" filter="fade">
                                      <p:cBhvr>
                                        <p:cTn id="20" dur="500"/>
                                        <p:tgtEl>
                                          <p:spTgt spid="115"/>
                                        </p:tgtEl>
                                      </p:cBhvr>
                                    </p:animEffect>
                                  </p:childTnLst>
                                </p:cTn>
                              </p:par>
                              <p:par>
                                <p:cTn id="21" presetID="35" presetClass="path" presetSubtype="0" accel="100000" autoRev="1" fill="hold" nodeType="withEffect">
                                  <p:stCondLst>
                                    <p:cond delay="200"/>
                                  </p:stCondLst>
                                  <p:childTnLst>
                                    <p:animMotion origin="layout" path="M 4.58333E-6 4.44444E-6 L -0.06537 4.44444E-6 " pathEditMode="relative" rAng="0" ptsTypes="AA">
                                      <p:cBhvr>
                                        <p:cTn id="22" dur="500" fill="hold"/>
                                        <p:tgtEl>
                                          <p:spTgt spid="115"/>
                                        </p:tgtEl>
                                        <p:attrNameLst>
                                          <p:attrName>ppt_x</p:attrName>
                                          <p:attrName>ppt_y</p:attrName>
                                        </p:attrNameLst>
                                      </p:cBhvr>
                                      <p:rCtr x="-3268" y="0"/>
                                    </p:animMotion>
                                  </p:childTnLst>
                                </p:cTn>
                              </p:par>
                              <p:par>
                                <p:cTn id="23" presetID="10" presetClass="entr" presetSubtype="0" fill="hold" nodeType="withEffect">
                                  <p:stCondLst>
                                    <p:cond delay="1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50"/>
                                        <p:tgtEl>
                                          <p:spTgt spid="22"/>
                                        </p:tgtEl>
                                      </p:cBhvr>
                                    </p:animEffect>
                                  </p:childTnLst>
                                </p:cTn>
                              </p:par>
                              <p:par>
                                <p:cTn id="26" presetID="42" presetClass="path" presetSubtype="0" accel="100000" autoRev="1" fill="hold" nodeType="withEffect">
                                  <p:stCondLst>
                                    <p:cond delay="1000"/>
                                  </p:stCondLst>
                                  <p:childTnLst>
                                    <p:animMotion origin="layout" path="M 3.33333E-6 -3.7037E-7 L 3.33333E-6 0.09051 " pathEditMode="relative" rAng="0" ptsTypes="AA">
                                      <p:cBhvr>
                                        <p:cTn id="27" dur="250" fill="hold"/>
                                        <p:tgtEl>
                                          <p:spTgt spid="22"/>
                                        </p:tgtEl>
                                        <p:attrNameLst>
                                          <p:attrName>ppt_x</p:attrName>
                                          <p:attrName>ppt_y</p:attrName>
                                        </p:attrNameLst>
                                      </p:cBhvr>
                                      <p:rCtr x="0" y="4514"/>
                                    </p:animMotion>
                                  </p:childTnLst>
                                </p:cTn>
                              </p:par>
                              <p:par>
                                <p:cTn id="28" presetID="22" presetClass="entr" presetSubtype="8" fill="hold" grpId="0" nodeType="withEffect">
                                  <p:stCondLst>
                                    <p:cond delay="125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0"/>
                                        </p:tgtEl>
                                        <p:attrNameLst>
                                          <p:attrName>style.visibility</p:attrName>
                                        </p:attrNameLst>
                                      </p:cBhvr>
                                      <p:to>
                                        <p:strVal val="visible"/>
                                      </p:to>
                                    </p:set>
                                    <p:animEffect transition="in" filter="fade">
                                      <p:cBhvr>
                                        <p:cTn id="37" dur="500"/>
                                        <p:tgtEl>
                                          <p:spTgt spid="160"/>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62"/>
                                        </p:tgtEl>
                                        <p:attrNameLst>
                                          <p:attrName>style.visibility</p:attrName>
                                        </p:attrNameLst>
                                      </p:cBhvr>
                                      <p:to>
                                        <p:strVal val="visible"/>
                                      </p:to>
                                    </p:set>
                                    <p:animEffect transition="in" filter="fade">
                                      <p:cBhvr>
                                        <p:cTn id="40" dur="500"/>
                                        <p:tgtEl>
                                          <p:spTgt spid="162"/>
                                        </p:tgtEl>
                                      </p:cBhvr>
                                    </p:animEffect>
                                  </p:childTnLst>
                                </p:cTn>
                              </p:par>
                              <p:par>
                                <p:cTn id="41" presetID="22" presetClass="entr" presetSubtype="4" fill="hold" nodeType="withEffect">
                                  <p:stCondLst>
                                    <p:cond delay="500"/>
                                  </p:stCondLst>
                                  <p:childTnLst>
                                    <p:set>
                                      <p:cBhvr>
                                        <p:cTn id="42" dur="1" fill="hold">
                                          <p:stCondLst>
                                            <p:cond delay="0"/>
                                          </p:stCondLst>
                                        </p:cTn>
                                        <p:tgtEl>
                                          <p:spTgt spid="164"/>
                                        </p:tgtEl>
                                        <p:attrNameLst>
                                          <p:attrName>style.visibility</p:attrName>
                                        </p:attrNameLst>
                                      </p:cBhvr>
                                      <p:to>
                                        <p:strVal val="visible"/>
                                      </p:to>
                                    </p:set>
                                    <p:animEffect transition="in" filter="wipe(down)">
                                      <p:cBhvr>
                                        <p:cTn id="43" dur="500"/>
                                        <p:tgtEl>
                                          <p:spTgt spid="164"/>
                                        </p:tgtEl>
                                      </p:cBhvr>
                                    </p:animEffect>
                                  </p:childTnLst>
                                </p:cTn>
                              </p:par>
                              <p:par>
                                <p:cTn id="44" presetID="10" presetClass="entr" presetSubtype="0" fill="hold" nodeType="withEffect">
                                  <p:stCondLst>
                                    <p:cond delay="75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750"/>
                                  </p:stCondLst>
                                  <p:childTnLst>
                                    <p:set>
                                      <p:cBhvr>
                                        <p:cTn id="48" dur="1" fill="hold">
                                          <p:stCondLst>
                                            <p:cond delay="0"/>
                                          </p:stCondLst>
                                        </p:cTn>
                                        <p:tgtEl>
                                          <p:spTgt spid="153"/>
                                        </p:tgtEl>
                                        <p:attrNameLst>
                                          <p:attrName>style.visibility</p:attrName>
                                        </p:attrNameLst>
                                      </p:cBhvr>
                                      <p:to>
                                        <p:strVal val="visible"/>
                                      </p:to>
                                    </p:set>
                                    <p:animEffect transition="in" filter="fade">
                                      <p:cBhvr>
                                        <p:cTn id="49" dur="500"/>
                                        <p:tgtEl>
                                          <p:spTgt spid="1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63"/>
                                        </p:tgtEl>
                                        <p:attrNameLst>
                                          <p:attrName>style.visibility</p:attrName>
                                        </p:attrNameLst>
                                      </p:cBhvr>
                                      <p:to>
                                        <p:strVal val="visible"/>
                                      </p:to>
                                    </p:set>
                                    <p:animEffect transition="in" filter="wipe(down)">
                                      <p:cBhvr>
                                        <p:cTn id="54" dur="500"/>
                                        <p:tgtEl>
                                          <p:spTgt spid="163"/>
                                        </p:tgtEl>
                                      </p:cBhvr>
                                    </p:animEffect>
                                  </p:childTnLst>
                                </p:cTn>
                              </p:par>
                              <p:par>
                                <p:cTn id="55" presetID="2" presetClass="entr" presetSubtype="1" decel="100000" fill="hold" nodeType="withEffect">
                                  <p:stCondLst>
                                    <p:cond delay="0"/>
                                  </p:stCondLst>
                                  <p:childTnLst>
                                    <p:set>
                                      <p:cBhvr>
                                        <p:cTn id="56" dur="1" fill="hold">
                                          <p:stCondLst>
                                            <p:cond delay="0"/>
                                          </p:stCondLst>
                                        </p:cTn>
                                        <p:tgtEl>
                                          <p:spTgt spid="167"/>
                                        </p:tgtEl>
                                        <p:attrNameLst>
                                          <p:attrName>style.visibility</p:attrName>
                                        </p:attrNameLst>
                                      </p:cBhvr>
                                      <p:to>
                                        <p:strVal val="visible"/>
                                      </p:to>
                                    </p:set>
                                    <p:anim calcmode="lin" valueType="num">
                                      <p:cBhvr additive="base">
                                        <p:cTn id="57" dur="500" fill="hold"/>
                                        <p:tgtEl>
                                          <p:spTgt spid="167"/>
                                        </p:tgtEl>
                                        <p:attrNameLst>
                                          <p:attrName>ppt_x</p:attrName>
                                        </p:attrNameLst>
                                      </p:cBhvr>
                                      <p:tavLst>
                                        <p:tav tm="0">
                                          <p:val>
                                            <p:strVal val="#ppt_x"/>
                                          </p:val>
                                        </p:tav>
                                        <p:tav tm="100000">
                                          <p:val>
                                            <p:strVal val="#ppt_x"/>
                                          </p:val>
                                        </p:tav>
                                      </p:tavLst>
                                    </p:anim>
                                    <p:anim calcmode="lin" valueType="num">
                                      <p:cBhvr additive="base">
                                        <p:cTn id="58" dur="500" fill="hold"/>
                                        <p:tgtEl>
                                          <p:spTgt spid="167"/>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0"/>
                                  </p:stCondLst>
                                  <p:childTnLst>
                                    <p:set>
                                      <p:cBhvr>
                                        <p:cTn id="60" dur="1" fill="hold">
                                          <p:stCondLst>
                                            <p:cond delay="0"/>
                                          </p:stCondLst>
                                        </p:cTn>
                                        <p:tgtEl>
                                          <p:spTgt spid="166"/>
                                        </p:tgtEl>
                                        <p:attrNameLst>
                                          <p:attrName>style.visibility</p:attrName>
                                        </p:attrNameLst>
                                      </p:cBhvr>
                                      <p:to>
                                        <p:strVal val="visible"/>
                                      </p:to>
                                    </p:set>
                                    <p:anim calcmode="lin" valueType="num">
                                      <p:cBhvr additive="base">
                                        <p:cTn id="61" dur="500" fill="hold"/>
                                        <p:tgtEl>
                                          <p:spTgt spid="166"/>
                                        </p:tgtEl>
                                        <p:attrNameLst>
                                          <p:attrName>ppt_x</p:attrName>
                                        </p:attrNameLst>
                                      </p:cBhvr>
                                      <p:tavLst>
                                        <p:tav tm="0">
                                          <p:val>
                                            <p:strVal val="#ppt_x"/>
                                          </p:val>
                                        </p:tav>
                                        <p:tav tm="100000">
                                          <p:val>
                                            <p:strVal val="#ppt_x"/>
                                          </p:val>
                                        </p:tav>
                                      </p:tavLst>
                                    </p:anim>
                                    <p:anim calcmode="lin" valueType="num">
                                      <p:cBhvr additive="base">
                                        <p:cTn id="62" dur="500" fill="hold"/>
                                        <p:tgtEl>
                                          <p:spTgt spid="166"/>
                                        </p:tgtEl>
                                        <p:attrNameLst>
                                          <p:attrName>ppt_y</p:attrName>
                                        </p:attrNameLst>
                                      </p:cBhvr>
                                      <p:tavLst>
                                        <p:tav tm="0">
                                          <p:val>
                                            <p:strVal val="0-#ppt_h/2"/>
                                          </p:val>
                                        </p:tav>
                                        <p:tav tm="100000">
                                          <p:val>
                                            <p:strVal val="#ppt_y"/>
                                          </p:val>
                                        </p:tav>
                                      </p:tavLst>
                                    </p:anim>
                                  </p:childTnLst>
                                </p:cTn>
                              </p:par>
                              <p:par>
                                <p:cTn id="63" presetID="10" presetClass="entr" presetSubtype="0" fill="hold" nodeType="withEffect">
                                  <p:stCondLst>
                                    <p:cond delay="0"/>
                                  </p:stCondLst>
                                  <p:childTnLst>
                                    <p:set>
                                      <p:cBhvr>
                                        <p:cTn id="64" dur="1" fill="hold">
                                          <p:stCondLst>
                                            <p:cond delay="0"/>
                                          </p:stCondLst>
                                        </p:cTn>
                                        <p:tgtEl>
                                          <p:spTgt spid="66">
                                            <p:txEl>
                                              <p:pRg st="0" end="0"/>
                                            </p:txEl>
                                          </p:spTgt>
                                        </p:tgtEl>
                                        <p:attrNameLst>
                                          <p:attrName>style.visibility</p:attrName>
                                        </p:attrNameLst>
                                      </p:cBhvr>
                                      <p:to>
                                        <p:strVal val="visible"/>
                                      </p:to>
                                    </p:set>
                                    <p:animEffect transition="in" filter="fade">
                                      <p:cBhvr>
                                        <p:cTn id="65" dur="500"/>
                                        <p:tgtEl>
                                          <p:spTgt spid="66">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6">
                                            <p:txEl>
                                              <p:pRg st="1" end="1"/>
                                            </p:txEl>
                                          </p:spTgt>
                                        </p:tgtEl>
                                        <p:attrNameLst>
                                          <p:attrName>style.visibility</p:attrName>
                                        </p:attrNameLst>
                                      </p:cBhvr>
                                      <p:to>
                                        <p:strVal val="visible"/>
                                      </p:to>
                                    </p:set>
                                    <p:animEffect transition="in" filter="fade">
                                      <p:cBhvr>
                                        <p:cTn id="68" dur="5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60" grpId="0"/>
      <p:bldP spid="18" grpId="0" animBg="1"/>
      <p:bldP spid="19" grpId="0"/>
      <p:bldP spid="162" grpId="0"/>
      <p:bldP spid="163" grpId="0" animBg="1"/>
      <p:bldP spid="1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0" y="0"/>
            <a:ext cx="12344400" cy="6858000"/>
          </a:xfrm>
          <a:prstGeom prst="rect">
            <a:avLst/>
          </a:prstGeom>
        </p:spPr>
      </p:pic>
      <p:sp>
        <p:nvSpPr>
          <p:cNvPr id="101" name="Right Arrow 100"/>
          <p:cNvSpPr/>
          <p:nvPr/>
        </p:nvSpPr>
        <p:spPr>
          <a:xfrm rot="10800000">
            <a:off x="4317251" y="2406154"/>
            <a:ext cx="1039754" cy="769006"/>
          </a:xfrm>
          <a:prstGeom prst="rightArrow">
            <a:avLst/>
          </a:prstGeom>
          <a:gradFill>
            <a:gsLst>
              <a:gs pos="0">
                <a:schemeClr val="accent1">
                  <a:alpha val="0"/>
                </a:schemeClr>
              </a:gs>
              <a:gs pos="100000">
                <a:schemeClr val="accent1"/>
              </a:gs>
            </a:gsLst>
            <a:lin ang="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endParaRPr lang="en-US" dirty="0">
              <a:gradFill>
                <a:gsLst>
                  <a:gs pos="1250">
                    <a:srgbClr val="FFFFFF"/>
                  </a:gs>
                  <a:gs pos="100000">
                    <a:srgbClr val="FFFFFF"/>
                  </a:gs>
                </a:gsLst>
                <a:lin ang="5400000" scaled="0"/>
              </a:gradFill>
            </a:endParaRPr>
          </a:p>
        </p:txBody>
      </p:sp>
      <p:sp>
        <p:nvSpPr>
          <p:cNvPr id="51" name="Title 1"/>
          <p:cNvSpPr>
            <a:spLocks noGrp="1"/>
          </p:cNvSpPr>
          <p:nvPr>
            <p:ph type="title"/>
          </p:nvPr>
        </p:nvSpPr>
        <p:spPr/>
        <p:txBody>
          <a:bodyPr/>
          <a:lstStyle/>
          <a:p>
            <a:r>
              <a:rPr lang="en-US" dirty="0" smtClean="0"/>
              <a:t>Introducing Operations Management Suite</a:t>
            </a:r>
            <a:endParaRPr lang="en-US" dirty="0"/>
          </a:p>
        </p:txBody>
      </p:sp>
      <p:sp>
        <p:nvSpPr>
          <p:cNvPr id="105" name="Text Placeholder 4"/>
          <p:cNvSpPr txBox="1">
            <a:spLocks/>
          </p:cNvSpPr>
          <p:nvPr/>
        </p:nvSpPr>
        <p:spPr>
          <a:xfrm>
            <a:off x="269239" y="1024077"/>
            <a:ext cx="4411045" cy="738664"/>
          </a:xfrm>
          <a:prstGeom prst="rect">
            <a:avLst/>
          </a:prstGeom>
        </p:spPr>
        <p:txBody>
          <a:bodyPr vert="horz" wrap="square" lIns="146304" tIns="91440" rIns="146304"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SaaS </a:t>
            </a:r>
            <a:r>
              <a:rPr lang="en-US" sz="2000" dirty="0" smtClean="0">
                <a:latin typeface="+mn-lt"/>
              </a:rPr>
              <a:t>management </a:t>
            </a:r>
            <a:r>
              <a:rPr lang="en-US" sz="2000" dirty="0">
                <a:latin typeface="+mn-lt"/>
              </a:rPr>
              <a:t>offering that works with any cloud</a:t>
            </a:r>
          </a:p>
        </p:txBody>
      </p:sp>
      <p:grpSp>
        <p:nvGrpSpPr>
          <p:cNvPr id="6" name="Group 5"/>
          <p:cNvGrpSpPr/>
          <p:nvPr/>
        </p:nvGrpSpPr>
        <p:grpSpPr>
          <a:xfrm>
            <a:off x="269239" y="2026590"/>
            <a:ext cx="3939669" cy="2385753"/>
            <a:chOff x="269239" y="2026590"/>
            <a:chExt cx="3939669" cy="2385753"/>
          </a:xfrm>
        </p:grpSpPr>
        <p:sp>
          <p:nvSpPr>
            <p:cNvPr id="87" name="Rectangle 86"/>
            <p:cNvSpPr/>
            <p:nvPr/>
          </p:nvSpPr>
          <p:spPr>
            <a:xfrm>
              <a:off x="269239" y="2825171"/>
              <a:ext cx="3939668"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367">
                <a:lnSpc>
                  <a:spcPct val="90000"/>
                </a:lnSpc>
              </a:pPr>
              <a:r>
                <a:rPr lang="en-US" sz="2400" dirty="0">
                  <a:gradFill>
                    <a:gsLst>
                      <a:gs pos="1250">
                        <a:srgbClr val="FFFFFF"/>
                      </a:gs>
                      <a:gs pos="100000">
                        <a:srgbClr val="FFFFFF"/>
                      </a:gs>
                    </a:gsLst>
                    <a:lin ang="5400000" scaled="0"/>
                  </a:gradFill>
                  <a:latin typeface="+mj-lt"/>
                  <a:cs typeface="Segoe UI Semilight" panose="020B0402040204020203" pitchFamily="34" charset="0"/>
                </a:rPr>
                <a:t>Azure</a:t>
              </a:r>
            </a:p>
          </p:txBody>
        </p:sp>
        <p:sp>
          <p:nvSpPr>
            <p:cNvPr id="88" name="Rectangle 87"/>
            <p:cNvSpPr/>
            <p:nvPr/>
          </p:nvSpPr>
          <p:spPr>
            <a:xfrm>
              <a:off x="269240"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89" name="Rectangle 88"/>
            <p:cNvSpPr/>
            <p:nvPr/>
          </p:nvSpPr>
          <p:spPr>
            <a:xfrm>
              <a:off x="1067821"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0" name="Rectangle 89"/>
            <p:cNvSpPr/>
            <p:nvPr/>
          </p:nvSpPr>
          <p:spPr>
            <a:xfrm>
              <a:off x="1866403"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1" name="Rectangle 90"/>
            <p:cNvSpPr/>
            <p:nvPr/>
          </p:nvSpPr>
          <p:spPr>
            <a:xfrm>
              <a:off x="2664984"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2" name="Rectangle 91"/>
            <p:cNvSpPr/>
            <p:nvPr/>
          </p:nvSpPr>
          <p:spPr>
            <a:xfrm>
              <a:off x="3463565"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Linux</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3" name="Freeform 15"/>
            <p:cNvSpPr>
              <a:spLocks/>
            </p:cNvSpPr>
            <p:nvPr/>
          </p:nvSpPr>
          <p:spPr bwMode="auto">
            <a:xfrm>
              <a:off x="1784307" y="3810381"/>
              <a:ext cx="909532" cy="601962"/>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p:cNvGrpSpPr/>
          <p:nvPr/>
        </p:nvGrpSpPr>
        <p:grpSpPr>
          <a:xfrm>
            <a:off x="7982408" y="2026590"/>
            <a:ext cx="3939668" cy="2385753"/>
            <a:chOff x="7982408" y="2026590"/>
            <a:chExt cx="3939668" cy="2385753"/>
          </a:xfrm>
        </p:grpSpPr>
        <p:sp>
          <p:nvSpPr>
            <p:cNvPr id="57" name="Rectangle 56"/>
            <p:cNvSpPr/>
            <p:nvPr/>
          </p:nvSpPr>
          <p:spPr>
            <a:xfrm>
              <a:off x="7982408" y="2825171"/>
              <a:ext cx="3939668"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367">
                <a:lnSpc>
                  <a:spcPct val="90000"/>
                </a:lnSpc>
              </a:pPr>
              <a:r>
                <a:rPr lang="en-US" sz="2400" dirty="0">
                  <a:gradFill>
                    <a:gsLst>
                      <a:gs pos="1250">
                        <a:srgbClr val="FFFFFF"/>
                      </a:gs>
                      <a:gs pos="100000">
                        <a:srgbClr val="FFFFFF"/>
                      </a:gs>
                    </a:gsLst>
                    <a:lin ang="5400000" scaled="0"/>
                  </a:gradFill>
                  <a:latin typeface="+mj-lt"/>
                  <a:cs typeface="Segoe UI Semilight" panose="020B0402040204020203" pitchFamily="34" charset="0"/>
                </a:rPr>
                <a:t>Amazon Web Services</a:t>
              </a:r>
            </a:p>
          </p:txBody>
        </p:sp>
        <p:sp>
          <p:nvSpPr>
            <p:cNvPr id="77" name="Rectangle 76"/>
            <p:cNvSpPr/>
            <p:nvPr/>
          </p:nvSpPr>
          <p:spPr>
            <a:xfrm>
              <a:off x="7982408"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78" name="Rectangle 77"/>
            <p:cNvSpPr/>
            <p:nvPr/>
          </p:nvSpPr>
          <p:spPr>
            <a:xfrm>
              <a:off x="8780989"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80" name="Rectangle 79"/>
            <p:cNvSpPr/>
            <p:nvPr/>
          </p:nvSpPr>
          <p:spPr>
            <a:xfrm>
              <a:off x="9579571"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Linux</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81" name="Rectangle 80"/>
            <p:cNvSpPr/>
            <p:nvPr/>
          </p:nvSpPr>
          <p:spPr>
            <a:xfrm>
              <a:off x="10378152"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Linux</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82" name="Rectangle 81"/>
            <p:cNvSpPr/>
            <p:nvPr/>
          </p:nvSpPr>
          <p:spPr>
            <a:xfrm>
              <a:off x="11176733"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Linux</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4" name="Freeform 15"/>
            <p:cNvSpPr>
              <a:spLocks/>
            </p:cNvSpPr>
            <p:nvPr/>
          </p:nvSpPr>
          <p:spPr bwMode="auto">
            <a:xfrm>
              <a:off x="9497476" y="3810381"/>
              <a:ext cx="909532" cy="601962"/>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3" name="Right Arrow 102"/>
          <p:cNvSpPr/>
          <p:nvPr/>
        </p:nvSpPr>
        <p:spPr>
          <a:xfrm rot="10800000" flipH="1">
            <a:off x="6834245" y="2406154"/>
            <a:ext cx="1039756" cy="769006"/>
          </a:xfrm>
          <a:prstGeom prst="rightArrow">
            <a:avLst/>
          </a:prstGeom>
          <a:gradFill>
            <a:gsLst>
              <a:gs pos="0">
                <a:schemeClr val="accent4">
                  <a:alpha val="0"/>
                </a:schemeClr>
              </a:gs>
              <a:gs pos="100000">
                <a:schemeClr val="accent4"/>
              </a:gs>
            </a:gsLst>
            <a:lin ang="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endParaRPr lang="en-US" dirty="0">
              <a:gradFill>
                <a:gsLst>
                  <a:gs pos="1250">
                    <a:srgbClr val="FFFFFF"/>
                  </a:gs>
                  <a:gs pos="100000">
                    <a:srgbClr val="FFFFFF"/>
                  </a:gs>
                </a:gsLst>
                <a:lin ang="5400000" scaled="0"/>
              </a:gradFill>
            </a:endParaRPr>
          </a:p>
        </p:txBody>
      </p:sp>
      <p:sp>
        <p:nvSpPr>
          <p:cNvPr id="118" name="Right Arrow 117"/>
          <p:cNvSpPr/>
          <p:nvPr/>
        </p:nvSpPr>
        <p:spPr>
          <a:xfrm rot="16200000" flipH="1">
            <a:off x="5575748" y="3333217"/>
            <a:ext cx="1039756" cy="769006"/>
          </a:xfrm>
          <a:prstGeom prst="rightArrow">
            <a:avLst/>
          </a:prstGeom>
          <a:gradFill>
            <a:gsLst>
              <a:gs pos="0">
                <a:schemeClr val="tx1">
                  <a:alpha val="0"/>
                </a:schemeClr>
              </a:gs>
              <a:gs pos="100000">
                <a:schemeClr val="tx1"/>
              </a:gs>
            </a:gsLst>
            <a:lin ang="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endParaRPr lang="en-US" dirty="0">
              <a:gradFill>
                <a:gsLst>
                  <a:gs pos="1250">
                    <a:srgbClr val="FFFFFF"/>
                  </a:gs>
                  <a:gs pos="100000">
                    <a:srgbClr val="FFFFFF"/>
                  </a:gs>
                </a:gsLst>
                <a:lin ang="5400000" scaled="0"/>
              </a:gradFill>
            </a:endParaRPr>
          </a:p>
        </p:txBody>
      </p:sp>
      <p:grpSp>
        <p:nvGrpSpPr>
          <p:cNvPr id="5" name="Group 4"/>
          <p:cNvGrpSpPr/>
          <p:nvPr/>
        </p:nvGrpSpPr>
        <p:grpSpPr>
          <a:xfrm>
            <a:off x="3089689" y="4812538"/>
            <a:ext cx="6001676" cy="1543924"/>
            <a:chOff x="3089689" y="4812538"/>
            <a:chExt cx="6001676" cy="1543924"/>
          </a:xfrm>
        </p:grpSpPr>
        <p:grpSp>
          <p:nvGrpSpPr>
            <p:cNvPr id="4" name="Group 3"/>
            <p:cNvGrpSpPr/>
            <p:nvPr/>
          </p:nvGrpSpPr>
          <p:grpSpPr>
            <a:xfrm>
              <a:off x="4126166" y="4812538"/>
              <a:ext cx="3939668" cy="1543924"/>
              <a:chOff x="4864411" y="4568733"/>
              <a:chExt cx="3939668" cy="1543924"/>
            </a:xfrm>
            <a:solidFill>
              <a:schemeClr val="tx1">
                <a:lumMod val="95000"/>
              </a:schemeClr>
            </a:solidFill>
          </p:grpSpPr>
          <p:sp>
            <p:nvSpPr>
              <p:cNvPr id="112" name="Rectangle 111"/>
              <p:cNvSpPr/>
              <p:nvPr/>
            </p:nvSpPr>
            <p:spPr>
              <a:xfrm>
                <a:off x="4864411" y="5367314"/>
                <a:ext cx="3939668"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367">
                  <a:lnSpc>
                    <a:spcPct val="90000"/>
                  </a:lnSpc>
                </a:pPr>
                <a:r>
                  <a:rPr lang="en-US" sz="2000" dirty="0">
                    <a:solidFill>
                      <a:schemeClr val="accent1"/>
                    </a:solidFill>
                    <a:latin typeface="+mj-lt"/>
                    <a:cs typeface="Segoe UI Semilight" panose="020B0402040204020203" pitchFamily="34" charset="0"/>
                  </a:rPr>
                  <a:t>Private </a:t>
                </a:r>
                <a:r>
                  <a:rPr lang="en-US" sz="2000" dirty="0" smtClean="0">
                    <a:solidFill>
                      <a:schemeClr val="accent1"/>
                    </a:solidFill>
                    <a:latin typeface="+mj-lt"/>
                    <a:cs typeface="Segoe UI Semilight" panose="020B0402040204020203" pitchFamily="34" charset="0"/>
                  </a:rPr>
                  <a:t>clouds </a:t>
                </a:r>
                <a:r>
                  <a:rPr lang="en-US" sz="2000" dirty="0">
                    <a:solidFill>
                      <a:schemeClr val="accent1"/>
                    </a:solidFill>
                    <a:latin typeface="+mj-lt"/>
                    <a:cs typeface="Segoe UI Semilight" panose="020B0402040204020203" pitchFamily="34" charset="0"/>
                  </a:rPr>
                  <a:t/>
                </a:r>
                <a:br>
                  <a:rPr lang="en-US" sz="2000" dirty="0">
                    <a:solidFill>
                      <a:schemeClr val="accent1"/>
                    </a:solidFill>
                    <a:latin typeface="+mj-lt"/>
                    <a:cs typeface="Segoe UI Semilight" panose="020B0402040204020203" pitchFamily="34" charset="0"/>
                  </a:rPr>
                </a:br>
                <a:r>
                  <a:rPr lang="en-US" sz="1400" dirty="0" smtClean="0">
                    <a:solidFill>
                      <a:schemeClr val="accent1"/>
                    </a:solidFill>
                  </a:rPr>
                  <a:t>(Azure Stack, Hyper-V, VMware, OpenStack)</a:t>
                </a:r>
                <a:endParaRPr lang="en-US" sz="1400" dirty="0">
                  <a:solidFill>
                    <a:schemeClr val="accent1"/>
                  </a:solidFill>
                  <a:latin typeface="Segoe UI Semilight" panose="020B0402040204020203" pitchFamily="34" charset="0"/>
                  <a:cs typeface="Segoe UI Semilight" panose="020B0402040204020203" pitchFamily="34" charset="0"/>
                </a:endParaRPr>
              </a:p>
            </p:txBody>
          </p:sp>
          <p:sp>
            <p:nvSpPr>
              <p:cNvPr id="113" name="Rectangle 112"/>
              <p:cNvSpPr/>
              <p:nvPr/>
            </p:nvSpPr>
            <p:spPr>
              <a:xfrm>
                <a:off x="4864411"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cs typeface="Segoe UI Semilight" panose="020B0402040204020203" pitchFamily="34" charset="0"/>
                  </a:rPr>
                  <a:t>Windows</a:t>
                </a:r>
              </a:p>
              <a:p>
                <a:pPr algn="ctr" defTabSz="914367">
                  <a:lnSpc>
                    <a:spcPct val="90000"/>
                  </a:lnSpc>
                </a:pPr>
                <a:r>
                  <a:rPr lang="en-US" sz="1100" dirty="0">
                    <a:solidFill>
                      <a:schemeClr val="accent1"/>
                    </a:solidFill>
                    <a:cs typeface="Segoe UI Semilight" panose="020B0402040204020203" pitchFamily="34" charset="0"/>
                  </a:rPr>
                  <a:t>Server</a:t>
                </a:r>
              </a:p>
              <a:p>
                <a:pPr algn="ctr" defTabSz="914367">
                  <a:lnSpc>
                    <a:spcPct val="90000"/>
                  </a:lnSpc>
                </a:pPr>
                <a:r>
                  <a:rPr lang="en-US" sz="1100" dirty="0">
                    <a:solidFill>
                      <a:schemeClr val="accent1"/>
                    </a:solidFill>
                    <a:cs typeface="Segoe UI Semilight" panose="020B0402040204020203" pitchFamily="34" charset="0"/>
                  </a:rPr>
                  <a:t>(Guest)</a:t>
                </a:r>
              </a:p>
            </p:txBody>
          </p:sp>
          <p:sp>
            <p:nvSpPr>
              <p:cNvPr id="114" name="Rectangle 113"/>
              <p:cNvSpPr/>
              <p:nvPr/>
            </p:nvSpPr>
            <p:spPr>
              <a:xfrm>
                <a:off x="5662992"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rPr>
                  <a:t>Windows</a:t>
                </a:r>
              </a:p>
              <a:p>
                <a:pPr algn="ctr" defTabSz="914367">
                  <a:lnSpc>
                    <a:spcPct val="90000"/>
                  </a:lnSpc>
                </a:pPr>
                <a:r>
                  <a:rPr lang="en-US" sz="1100" dirty="0">
                    <a:solidFill>
                      <a:schemeClr val="accent1"/>
                    </a:solidFill>
                  </a:rPr>
                  <a:t>Server</a:t>
                </a:r>
              </a:p>
              <a:p>
                <a:pPr algn="ctr" defTabSz="914367">
                  <a:lnSpc>
                    <a:spcPct val="90000"/>
                  </a:lnSpc>
                </a:pPr>
                <a:r>
                  <a:rPr lang="en-US" sz="1100" dirty="0">
                    <a:solidFill>
                      <a:schemeClr val="accent1"/>
                    </a:solidFill>
                  </a:rPr>
                  <a:t>(Guest)</a:t>
                </a:r>
              </a:p>
            </p:txBody>
          </p:sp>
          <p:sp>
            <p:nvSpPr>
              <p:cNvPr id="115" name="Rectangle 114"/>
              <p:cNvSpPr/>
              <p:nvPr/>
            </p:nvSpPr>
            <p:spPr>
              <a:xfrm>
                <a:off x="6461574"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cs typeface="Segoe UI Semilight" panose="020B0402040204020203" pitchFamily="34" charset="0"/>
                  </a:rPr>
                  <a:t>Windows</a:t>
                </a:r>
              </a:p>
              <a:p>
                <a:pPr algn="ctr" defTabSz="914367">
                  <a:lnSpc>
                    <a:spcPct val="90000"/>
                  </a:lnSpc>
                </a:pPr>
                <a:r>
                  <a:rPr lang="en-US" sz="1100" dirty="0">
                    <a:solidFill>
                      <a:schemeClr val="accent1"/>
                    </a:solidFill>
                    <a:cs typeface="Segoe UI Semilight" panose="020B0402040204020203" pitchFamily="34" charset="0"/>
                  </a:rPr>
                  <a:t>Server</a:t>
                </a:r>
              </a:p>
              <a:p>
                <a:pPr algn="ctr" defTabSz="914367">
                  <a:lnSpc>
                    <a:spcPct val="90000"/>
                  </a:lnSpc>
                </a:pPr>
                <a:r>
                  <a:rPr lang="en-US" sz="1100" dirty="0">
                    <a:solidFill>
                      <a:schemeClr val="accent1"/>
                    </a:solidFill>
                    <a:cs typeface="Segoe UI Semilight" panose="020B0402040204020203" pitchFamily="34" charset="0"/>
                  </a:rPr>
                  <a:t>(Guest)</a:t>
                </a:r>
              </a:p>
            </p:txBody>
          </p:sp>
          <p:sp>
            <p:nvSpPr>
              <p:cNvPr id="116" name="Rectangle 115"/>
              <p:cNvSpPr/>
              <p:nvPr/>
            </p:nvSpPr>
            <p:spPr>
              <a:xfrm>
                <a:off x="7260155"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rPr>
                  <a:t>Windows</a:t>
                </a:r>
              </a:p>
              <a:p>
                <a:pPr algn="ctr" defTabSz="914367">
                  <a:lnSpc>
                    <a:spcPct val="90000"/>
                  </a:lnSpc>
                </a:pPr>
                <a:r>
                  <a:rPr lang="en-US" sz="1100" dirty="0">
                    <a:solidFill>
                      <a:schemeClr val="accent1"/>
                    </a:solidFill>
                  </a:rPr>
                  <a:t>Server</a:t>
                </a:r>
              </a:p>
              <a:p>
                <a:pPr algn="ctr" defTabSz="914367">
                  <a:lnSpc>
                    <a:spcPct val="90000"/>
                  </a:lnSpc>
                </a:pPr>
                <a:r>
                  <a:rPr lang="en-US" sz="1100" dirty="0">
                    <a:solidFill>
                      <a:schemeClr val="accent1"/>
                    </a:solidFill>
                  </a:rPr>
                  <a:t>(Guest)</a:t>
                </a:r>
              </a:p>
            </p:txBody>
          </p:sp>
          <p:sp>
            <p:nvSpPr>
              <p:cNvPr id="117" name="Rectangle 116"/>
              <p:cNvSpPr/>
              <p:nvPr/>
            </p:nvSpPr>
            <p:spPr>
              <a:xfrm>
                <a:off x="8058736"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cs typeface="Segoe UI Semilight" panose="020B0402040204020203" pitchFamily="34" charset="0"/>
                  </a:rPr>
                  <a:t>Linux</a:t>
                </a:r>
                <a:br>
                  <a:rPr lang="en-US" sz="1100" dirty="0">
                    <a:solidFill>
                      <a:schemeClr val="accent1"/>
                    </a:solidFill>
                    <a:cs typeface="Segoe UI Semilight" panose="020B0402040204020203" pitchFamily="34" charset="0"/>
                  </a:rPr>
                </a:br>
                <a:r>
                  <a:rPr lang="en-US" sz="1100" dirty="0" smtClean="0">
                    <a:solidFill>
                      <a:schemeClr val="accent1"/>
                    </a:solidFill>
                    <a:cs typeface="Segoe UI Semilight" panose="020B0402040204020203" pitchFamily="34" charset="0"/>
                  </a:rPr>
                  <a:t>(Guest)</a:t>
                </a:r>
                <a:endParaRPr lang="en-US" sz="1100" dirty="0">
                  <a:solidFill>
                    <a:schemeClr val="accent1"/>
                  </a:solidFill>
                  <a:cs typeface="Segoe UI Semilight" panose="020B0402040204020203" pitchFamily="34" charset="0"/>
                </a:endParaRPr>
              </a:p>
            </p:txBody>
          </p:sp>
        </p:grpSp>
        <p:grpSp>
          <p:nvGrpSpPr>
            <p:cNvPr id="119" name="Group 118"/>
            <p:cNvGrpSpPr/>
            <p:nvPr/>
          </p:nvGrpSpPr>
          <p:grpSpPr>
            <a:xfrm>
              <a:off x="3089689" y="5245100"/>
              <a:ext cx="832776" cy="1111362"/>
              <a:chOff x="2416275" y="4798284"/>
              <a:chExt cx="404726" cy="540118"/>
            </a:xfrm>
          </p:grpSpPr>
          <p:sp>
            <p:nvSpPr>
              <p:cNvPr id="120" name="Freeform 10"/>
              <p:cNvSpPr>
                <a:spLocks noEditPoints="1"/>
              </p:cNvSpPr>
              <p:nvPr/>
            </p:nvSpPr>
            <p:spPr bwMode="auto">
              <a:xfrm>
                <a:off x="2416275" y="5026226"/>
                <a:ext cx="253616" cy="312176"/>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1"/>
              <p:cNvSpPr>
                <a:spLocks noEditPoints="1"/>
              </p:cNvSpPr>
              <p:nvPr/>
            </p:nvSpPr>
            <p:spPr bwMode="auto">
              <a:xfrm>
                <a:off x="2567385" y="4798284"/>
                <a:ext cx="253616" cy="540118"/>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2" name="Group 121"/>
            <p:cNvGrpSpPr/>
            <p:nvPr/>
          </p:nvGrpSpPr>
          <p:grpSpPr>
            <a:xfrm>
              <a:off x="8258589" y="5245100"/>
              <a:ext cx="832776" cy="1111362"/>
              <a:chOff x="2416275" y="4798284"/>
              <a:chExt cx="404726" cy="540118"/>
            </a:xfrm>
          </p:grpSpPr>
          <p:sp>
            <p:nvSpPr>
              <p:cNvPr id="123" name="Freeform 10"/>
              <p:cNvSpPr>
                <a:spLocks noEditPoints="1"/>
              </p:cNvSpPr>
              <p:nvPr/>
            </p:nvSpPr>
            <p:spPr bwMode="auto">
              <a:xfrm>
                <a:off x="2416275" y="5026226"/>
                <a:ext cx="253616" cy="312176"/>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1"/>
              <p:cNvSpPr>
                <a:spLocks noEditPoints="1"/>
              </p:cNvSpPr>
              <p:nvPr/>
            </p:nvSpPr>
            <p:spPr bwMode="auto">
              <a:xfrm>
                <a:off x="2567385" y="4798284"/>
                <a:ext cx="253616" cy="540118"/>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0" name="Group 39"/>
          <p:cNvGrpSpPr/>
          <p:nvPr/>
        </p:nvGrpSpPr>
        <p:grpSpPr>
          <a:xfrm>
            <a:off x="4396050" y="1028998"/>
            <a:ext cx="3437813" cy="1313310"/>
            <a:chOff x="4396050" y="1028998"/>
            <a:chExt cx="3437813" cy="1313310"/>
          </a:xfrm>
        </p:grpSpPr>
        <p:sp>
          <p:nvSpPr>
            <p:cNvPr id="41" name="Freeform 6"/>
            <p:cNvSpPr>
              <a:spLocks/>
            </p:cNvSpPr>
            <p:nvPr/>
          </p:nvSpPr>
          <p:spPr bwMode="auto">
            <a:xfrm flipH="1">
              <a:off x="4396050" y="1028998"/>
              <a:ext cx="3437813" cy="1313310"/>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chemeClr val="tx1"/>
            </a:solidFill>
            <a:ln>
              <a:noFill/>
            </a:ln>
            <a:effectLst/>
            <a:extLst/>
          </p:spPr>
          <p:txBody>
            <a:bodyPr vert="horz" wrap="square" lIns="89630" tIns="44814" rIns="89630" bIns="44814" numCol="1" anchor="t" anchorCtr="0" compatLnSpc="1">
              <a:prstTxWarp prst="textNoShape">
                <a:avLst/>
              </a:prstTxWarp>
              <a:noAutofit/>
            </a:bodyPr>
            <a:lstStyle/>
            <a:p>
              <a:pPr algn="ctr" defTabSz="914225" fontAlgn="base">
                <a:defRPr/>
              </a:pPr>
              <a:endParaRPr lang="en-US" sz="1567" kern="0" dirty="0">
                <a:solidFill>
                  <a:srgbClr val="505050"/>
                </a:solidFill>
              </a:endParaRPr>
            </a:p>
          </p:txBody>
        </p:sp>
        <p:sp>
          <p:nvSpPr>
            <p:cNvPr id="42" name="Rectangle 41"/>
            <p:cNvSpPr/>
            <p:nvPr/>
          </p:nvSpPr>
          <p:spPr>
            <a:xfrm>
              <a:off x="4917135" y="1570767"/>
              <a:ext cx="2517735" cy="646331"/>
            </a:xfrm>
            <a:prstGeom prst="rect">
              <a:avLst/>
            </a:prstGeom>
          </p:spPr>
          <p:txBody>
            <a:bodyPr wrap="square">
              <a:spAutoFit/>
            </a:bodyPr>
            <a:lstStyle/>
            <a:p>
              <a:pPr defTabSz="914192">
                <a:lnSpc>
                  <a:spcPct val="90000"/>
                </a:lnSpc>
              </a:pPr>
              <a:r>
                <a:rPr lang="en-US" sz="2000" spc="-49" dirty="0" smtClean="0">
                  <a:solidFill>
                    <a:schemeClr val="accent1">
                      <a:lumMod val="50000"/>
                    </a:schemeClr>
                  </a:solidFill>
                </a:rPr>
                <a:t>Operations</a:t>
              </a:r>
            </a:p>
            <a:p>
              <a:pPr defTabSz="914192">
                <a:lnSpc>
                  <a:spcPct val="90000"/>
                </a:lnSpc>
              </a:pPr>
              <a:r>
                <a:rPr lang="en-US" sz="2000" spc="-49" dirty="0" smtClean="0">
                  <a:solidFill>
                    <a:schemeClr val="accent1">
                      <a:lumMod val="50000"/>
                    </a:schemeClr>
                  </a:solidFill>
                </a:rPr>
                <a:t>Management Suite</a:t>
              </a:r>
              <a:endParaRPr lang="en-US" sz="2000" spc="-49" dirty="0">
                <a:solidFill>
                  <a:schemeClr val="accent1">
                    <a:lumMod val="50000"/>
                  </a:schemeClr>
                </a:solidFill>
              </a:endParaRPr>
            </a:p>
          </p:txBody>
        </p:sp>
      </p:grpSp>
    </p:spTree>
    <p:extLst>
      <p:ext uri="{BB962C8B-B14F-4D97-AF65-F5344CB8AC3E}">
        <p14:creationId xmlns:p14="http://schemas.microsoft.com/office/powerpoint/2010/main" val="40250852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7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63" presetClass="path" presetSubtype="0" accel="100000" autoRev="1" fill="hold" grpId="1" nodeType="withEffect">
                                  <p:stCondLst>
                                    <p:cond delay="250"/>
                                  </p:stCondLst>
                                  <p:childTnLst>
                                    <p:animMotion origin="layout" path="M -4.79167E-6 -4.44444E-6 L 0.04258 -4.44444E-6 " pathEditMode="relative" rAng="0" ptsTypes="AA">
                                      <p:cBhvr>
                                        <p:cTn id="18" dur="500" fill="hold"/>
                                        <p:tgtEl>
                                          <p:spTgt spid="101"/>
                                        </p:tgtEl>
                                        <p:attrNameLst>
                                          <p:attrName>ppt_x</p:attrName>
                                          <p:attrName>ppt_y</p:attrName>
                                        </p:attrNameLst>
                                      </p:cBhvr>
                                      <p:rCtr x="2122" y="0"/>
                                    </p:animMotion>
                                  </p:childTnLst>
                                </p:cTn>
                              </p:par>
                              <p:par>
                                <p:cTn id="19" presetID="10" presetClass="entr" presetSubtype="0" fill="hold" grpId="0" nodeType="withEffect">
                                  <p:stCondLst>
                                    <p:cond delay="1000"/>
                                  </p:stCondLst>
                                  <p:childTnLst>
                                    <p:set>
                                      <p:cBhvr>
                                        <p:cTn id="20" dur="1" fill="hold">
                                          <p:stCondLst>
                                            <p:cond delay="0"/>
                                          </p:stCondLst>
                                        </p:cTn>
                                        <p:tgtEl>
                                          <p:spTgt spid="103"/>
                                        </p:tgtEl>
                                        <p:attrNameLst>
                                          <p:attrName>style.visibility</p:attrName>
                                        </p:attrNameLst>
                                      </p:cBhvr>
                                      <p:to>
                                        <p:strVal val="visible"/>
                                      </p:to>
                                    </p:set>
                                    <p:animEffect transition="in" filter="fade">
                                      <p:cBhvr>
                                        <p:cTn id="21" dur="500"/>
                                        <p:tgtEl>
                                          <p:spTgt spid="103"/>
                                        </p:tgtEl>
                                      </p:cBhvr>
                                    </p:animEffect>
                                  </p:childTnLst>
                                </p:cTn>
                              </p:par>
                              <p:par>
                                <p:cTn id="22" presetID="35" presetClass="path" presetSubtype="0" accel="100000" autoRev="1" fill="hold" grpId="1" nodeType="withEffect">
                                  <p:stCondLst>
                                    <p:cond delay="500"/>
                                  </p:stCondLst>
                                  <p:childTnLst>
                                    <p:animMotion origin="layout" path="M 5E-6 -4.44444E-6 L -0.03998 -4.44444E-6 " pathEditMode="relative" rAng="0" ptsTypes="AA">
                                      <p:cBhvr>
                                        <p:cTn id="23" dur="500" fill="hold"/>
                                        <p:tgtEl>
                                          <p:spTgt spid="103"/>
                                        </p:tgtEl>
                                        <p:attrNameLst>
                                          <p:attrName>ppt_x</p:attrName>
                                          <p:attrName>ppt_y</p:attrName>
                                        </p:attrNameLst>
                                      </p:cBhvr>
                                      <p:rCtr x="-2005" y="0"/>
                                    </p:animMotion>
                                  </p:childTnLst>
                                </p:cTn>
                              </p:par>
                              <p:par>
                                <p:cTn id="24" presetID="10" presetClass="entr" presetSubtype="0" fill="hold" grpId="0" nodeType="withEffect">
                                  <p:stCondLst>
                                    <p:cond delay="1250"/>
                                  </p:stCondLst>
                                  <p:childTnLst>
                                    <p:set>
                                      <p:cBhvr>
                                        <p:cTn id="25" dur="1" fill="hold">
                                          <p:stCondLst>
                                            <p:cond delay="0"/>
                                          </p:stCondLst>
                                        </p:cTn>
                                        <p:tgtEl>
                                          <p:spTgt spid="118"/>
                                        </p:tgtEl>
                                        <p:attrNameLst>
                                          <p:attrName>style.visibility</p:attrName>
                                        </p:attrNameLst>
                                      </p:cBhvr>
                                      <p:to>
                                        <p:strVal val="visible"/>
                                      </p:to>
                                    </p:set>
                                    <p:animEffect transition="in" filter="fade">
                                      <p:cBhvr>
                                        <p:cTn id="26" dur="500"/>
                                        <p:tgtEl>
                                          <p:spTgt spid="118"/>
                                        </p:tgtEl>
                                      </p:cBhvr>
                                    </p:animEffect>
                                  </p:childTnLst>
                                </p:cTn>
                              </p:par>
                              <p:par>
                                <p:cTn id="27" presetID="64" presetClass="path" presetSubtype="0" accel="100000" autoRev="1" fill="hold" grpId="1" nodeType="withEffect">
                                  <p:stCondLst>
                                    <p:cond delay="750"/>
                                  </p:stCondLst>
                                  <p:childTnLst>
                                    <p:animMotion origin="layout" path="M 2.08333E-7 3.7037E-7 L 2.08333E-7 -0.07662 " pathEditMode="relative" rAng="0" ptsTypes="AA">
                                      <p:cBhvr>
                                        <p:cTn id="28" dur="500" fill="hold"/>
                                        <p:tgtEl>
                                          <p:spTgt spid="118"/>
                                        </p:tgtEl>
                                        <p:attrNameLst>
                                          <p:attrName>ppt_x</p:attrName>
                                          <p:attrName>ppt_y</p:attrName>
                                        </p:attrNameLst>
                                      </p:cBhvr>
                                      <p:rCtr x="0" y="-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3" grpId="0" animBg="1"/>
      <p:bldP spid="103" grpId="1" animBg="1"/>
      <p:bldP spid="118" grpId="0" animBg="1"/>
      <p:bldP spid="11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0457575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search</a:t>
            </a:r>
            <a:endParaRPr lang="en-US" dirty="0"/>
          </a:p>
        </p:txBody>
      </p:sp>
      <p:pic>
        <p:nvPicPr>
          <p:cNvPr id="5" name="Picture 4"/>
          <p:cNvPicPr>
            <a:picLocks noChangeAspect="1"/>
          </p:cNvPicPr>
          <p:nvPr/>
        </p:nvPicPr>
        <p:blipFill>
          <a:blip r:embed="rId2"/>
          <a:stretch>
            <a:fillRect/>
          </a:stretch>
        </p:blipFill>
        <p:spPr>
          <a:xfrm>
            <a:off x="4466802" y="1660357"/>
            <a:ext cx="7458278" cy="3936962"/>
          </a:xfrm>
          <a:prstGeom prst="rect">
            <a:avLst/>
          </a:prstGeom>
        </p:spPr>
      </p:pic>
      <p:sp>
        <p:nvSpPr>
          <p:cNvPr id="4" name="Text Placeholder 2"/>
          <p:cNvSpPr txBox="1">
            <a:spLocks/>
          </p:cNvSpPr>
          <p:nvPr/>
        </p:nvSpPr>
        <p:spPr>
          <a:xfrm>
            <a:off x="144380" y="1189178"/>
            <a:ext cx="3946358" cy="6085897"/>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endParaRPr lang="en-US" dirty="0" smtClean="0"/>
          </a:p>
          <a:p>
            <a:pPr marL="336118" lvl="1" indent="0">
              <a:buNone/>
            </a:pPr>
            <a:r>
              <a:rPr lang="en-US" dirty="0" smtClean="0"/>
              <a:t>Combine </a:t>
            </a:r>
            <a:r>
              <a:rPr lang="en-US" dirty="0"/>
              <a:t>and correlate any machine data from multiple </a:t>
            </a:r>
            <a:r>
              <a:rPr lang="en-US" dirty="0" smtClean="0"/>
              <a:t>sources</a:t>
            </a:r>
          </a:p>
          <a:p>
            <a:pPr lvl="1"/>
            <a:r>
              <a:rPr lang="en-US" dirty="0"/>
              <a:t>Query, and filter the results by using facet controls.</a:t>
            </a:r>
          </a:p>
          <a:p>
            <a:pPr lvl="1"/>
            <a:r>
              <a:rPr lang="en-US" dirty="0" smtClean="0"/>
              <a:t>Automated data visualization</a:t>
            </a:r>
          </a:p>
          <a:p>
            <a:pPr lvl="1"/>
            <a:r>
              <a:rPr lang="en-US" dirty="0" smtClean="0"/>
              <a:t>Metrics </a:t>
            </a:r>
            <a:r>
              <a:rPr lang="en-US" dirty="0"/>
              <a:t>pivoted around a particular problem </a:t>
            </a:r>
            <a:r>
              <a:rPr lang="en-US" dirty="0" smtClean="0"/>
              <a:t>areas</a:t>
            </a:r>
          </a:p>
          <a:p>
            <a:pPr lvl="1"/>
            <a:r>
              <a:rPr lang="en-US" dirty="0" smtClean="0"/>
              <a:t>Common </a:t>
            </a:r>
            <a:r>
              <a:rPr lang="en-US" dirty="0"/>
              <a:t>search </a:t>
            </a:r>
            <a:r>
              <a:rPr lang="en-US" dirty="0" smtClean="0"/>
              <a:t>queries</a:t>
            </a:r>
          </a:p>
          <a:p>
            <a:endParaRPr lang="en-US" dirty="0"/>
          </a:p>
        </p:txBody>
      </p:sp>
    </p:spTree>
    <p:extLst>
      <p:ext uri="{BB962C8B-B14F-4D97-AF65-F5344CB8AC3E}">
        <p14:creationId xmlns:p14="http://schemas.microsoft.com/office/powerpoint/2010/main" val="303500553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 y="1104899"/>
            <a:ext cx="3349413" cy="57531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9" tIns="45713" rIns="91429" bIns="45713" numCol="1" rtlCol="0" anchor="ctr" anchorCtr="0" compatLnSpc="1">
            <a:prstTxWarp prst="textNoShape">
              <a:avLst/>
            </a:prstTxWarp>
          </a:bodyPr>
          <a:lstStyle/>
          <a:p>
            <a:pPr algn="ctr" defTabSz="914016" fontAlgn="base">
              <a:lnSpc>
                <a:spcPct val="90000"/>
              </a:lnSpc>
              <a:spcBef>
                <a:spcPct val="0"/>
              </a:spcBef>
              <a:spcAft>
                <a:spcPct val="0"/>
              </a:spcAft>
            </a:pPr>
            <a:endParaRPr lang="en-US" spc="-50" dirty="0">
              <a:solidFill>
                <a:srgbClr val="505050"/>
              </a:solidFill>
            </a:endParaRPr>
          </a:p>
        </p:txBody>
      </p:sp>
      <p:sp>
        <p:nvSpPr>
          <p:cNvPr id="33" name="1 box"/>
          <p:cNvSpPr/>
          <p:nvPr/>
        </p:nvSpPr>
        <p:spPr bwMode="auto">
          <a:xfrm>
            <a:off x="471376" y="2885970"/>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pPr>
            <a:r>
              <a:rPr lang="en-US" sz="2400" spc="-50" dirty="0">
                <a:solidFill>
                  <a:srgbClr val="002050"/>
                </a:solidFill>
                <a:latin typeface="+mj-lt"/>
              </a:rPr>
              <a:t>Efficient tracking of server configuration changes</a:t>
            </a:r>
          </a:p>
          <a:p>
            <a:pPr defTabSz="914281">
              <a:spcBef>
                <a:spcPts val="2000"/>
              </a:spcBef>
            </a:pPr>
            <a:endParaRPr lang="en-US" sz="2400" spc="-50" dirty="0">
              <a:solidFill>
                <a:srgbClr val="002050"/>
              </a:solidFill>
              <a:latin typeface="+mj-lt"/>
            </a:endParaRPr>
          </a:p>
        </p:txBody>
      </p:sp>
      <p:sp>
        <p:nvSpPr>
          <p:cNvPr id="34" name="1 box"/>
          <p:cNvSpPr/>
          <p:nvPr/>
        </p:nvSpPr>
        <p:spPr bwMode="auto">
          <a:xfrm>
            <a:off x="4293293" y="2885970"/>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spcAft>
                <a:spcPts val="333"/>
              </a:spcAft>
              <a:defRPr/>
            </a:pPr>
            <a:r>
              <a:rPr lang="en-US" sz="2400" spc="-50" dirty="0">
                <a:solidFill>
                  <a:srgbClr val="002050"/>
                </a:solidFill>
                <a:latin typeface="+mj-lt"/>
              </a:rPr>
              <a:t>Ad-hoc </a:t>
            </a:r>
            <a:r>
              <a:rPr lang="en-US" sz="2400" spc="-20" dirty="0">
                <a:solidFill>
                  <a:srgbClr val="002050"/>
                </a:solidFill>
                <a:latin typeface="+mj-lt"/>
              </a:rPr>
              <a:t>root cause analysis and automated  troubleshooting</a:t>
            </a:r>
          </a:p>
        </p:txBody>
      </p:sp>
      <p:sp>
        <p:nvSpPr>
          <p:cNvPr id="39" name="1 box"/>
          <p:cNvSpPr/>
          <p:nvPr/>
        </p:nvSpPr>
        <p:spPr bwMode="auto">
          <a:xfrm>
            <a:off x="8115209" y="2885970"/>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spcAft>
                <a:spcPts val="333"/>
              </a:spcAft>
              <a:defRPr/>
            </a:pPr>
            <a:r>
              <a:rPr lang="en-US" sz="2400" spc="-50" dirty="0">
                <a:solidFill>
                  <a:srgbClr val="002050"/>
                </a:solidFill>
                <a:latin typeface="+mj-lt"/>
              </a:rPr>
              <a:t>Custom graphical saved searches for more insight with dashboards</a:t>
            </a:r>
          </a:p>
        </p:txBody>
      </p:sp>
      <p:sp>
        <p:nvSpPr>
          <p:cNvPr id="47" name="1 box"/>
          <p:cNvSpPr/>
          <p:nvPr/>
        </p:nvSpPr>
        <p:spPr bwMode="auto">
          <a:xfrm>
            <a:off x="471376" y="4299597"/>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dirty="0">
                <a:solidFill>
                  <a:schemeClr val="bg2"/>
                </a:solidFill>
              </a:rPr>
              <a:t>Change tracking across multiple data sources</a:t>
            </a:r>
          </a:p>
        </p:txBody>
      </p:sp>
      <p:sp>
        <p:nvSpPr>
          <p:cNvPr id="49" name="1 box"/>
          <p:cNvSpPr/>
          <p:nvPr/>
        </p:nvSpPr>
        <p:spPr bwMode="auto">
          <a:xfrm>
            <a:off x="4293293" y="4299597"/>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Powerful search capabilities to drill deeper into areas of interest</a:t>
            </a:r>
          </a:p>
        </p:txBody>
      </p:sp>
      <p:sp>
        <p:nvSpPr>
          <p:cNvPr id="50" name="1 box"/>
          <p:cNvSpPr/>
          <p:nvPr/>
        </p:nvSpPr>
        <p:spPr bwMode="auto">
          <a:xfrm>
            <a:off x="8115209" y="4299597"/>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Rich dashboard and reporting capabilities powered by search queries </a:t>
            </a:r>
          </a:p>
        </p:txBody>
      </p:sp>
      <p:grpSp>
        <p:nvGrpSpPr>
          <p:cNvPr id="44" name="Group 53"/>
          <p:cNvGrpSpPr>
            <a:grpSpLocks noChangeAspect="1"/>
          </p:cNvGrpSpPr>
          <p:nvPr/>
        </p:nvGrpSpPr>
        <p:grpSpPr bwMode="auto">
          <a:xfrm>
            <a:off x="7283080" y="5348830"/>
            <a:ext cx="501687" cy="483326"/>
            <a:chOff x="5693" y="2737"/>
            <a:chExt cx="980" cy="944"/>
          </a:xfrm>
          <a:solidFill>
            <a:schemeClr val="accent1"/>
          </a:solidFill>
        </p:grpSpPr>
        <p:sp>
          <p:nvSpPr>
            <p:cNvPr id="45" name="Freeform 54"/>
            <p:cNvSpPr>
              <a:spLocks noEditPoints="1"/>
            </p:cNvSpPr>
            <p:nvPr/>
          </p:nvSpPr>
          <p:spPr bwMode="auto">
            <a:xfrm>
              <a:off x="5917" y="2737"/>
              <a:ext cx="756" cy="72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66"/>
              <a:endParaRPr lang="en-US" dirty="0">
                <a:solidFill>
                  <a:srgbClr val="FFFFFF"/>
                </a:solidFill>
              </a:endParaRPr>
            </a:p>
          </p:txBody>
        </p:sp>
        <p:sp>
          <p:nvSpPr>
            <p:cNvPr id="46" name="Freeform 55"/>
            <p:cNvSpPr>
              <a:spLocks/>
            </p:cNvSpPr>
            <p:nvPr/>
          </p:nvSpPr>
          <p:spPr bwMode="auto">
            <a:xfrm>
              <a:off x="5693" y="3344"/>
              <a:ext cx="337" cy="337"/>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66"/>
              <a:endParaRPr lang="en-US" dirty="0">
                <a:solidFill>
                  <a:srgbClr val="FFFFFF"/>
                </a:solidFill>
              </a:endParaRPr>
            </a:p>
          </p:txBody>
        </p:sp>
      </p:grpSp>
      <p:grpSp>
        <p:nvGrpSpPr>
          <p:cNvPr id="48" name="Group 47"/>
          <p:cNvGrpSpPr/>
          <p:nvPr/>
        </p:nvGrpSpPr>
        <p:grpSpPr>
          <a:xfrm>
            <a:off x="10735773" y="5315588"/>
            <a:ext cx="816368" cy="481613"/>
            <a:chOff x="8740390" y="1611933"/>
            <a:chExt cx="1782748" cy="1031033"/>
          </a:xfrm>
          <a:solidFill>
            <a:schemeClr val="accent1"/>
          </a:solidFill>
        </p:grpSpPr>
        <p:sp>
          <p:nvSpPr>
            <p:cNvPr id="51" name="Freeform 87"/>
            <p:cNvSpPr>
              <a:spLocks noChangeAspect="1" noEditPoints="1"/>
            </p:cNvSpPr>
            <p:nvPr/>
          </p:nvSpPr>
          <p:spPr bwMode="black">
            <a:xfrm>
              <a:off x="9003315" y="1903910"/>
              <a:ext cx="448323" cy="369029"/>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932654"/>
              <a:endParaRPr lang="en-US" sz="1400" dirty="0">
                <a:solidFill>
                  <a:srgbClr val="505050"/>
                </a:solidFill>
              </a:endParaRPr>
            </a:p>
          </p:txBody>
        </p:sp>
        <p:sp>
          <p:nvSpPr>
            <p:cNvPr id="52" name="Freeform 7"/>
            <p:cNvSpPr>
              <a:spLocks noChangeAspect="1" noEditPoints="1"/>
            </p:cNvSpPr>
            <p:nvPr/>
          </p:nvSpPr>
          <p:spPr bwMode="black">
            <a:xfrm>
              <a:off x="8740390" y="1611933"/>
              <a:ext cx="1782748" cy="1031033"/>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z="1400" spc="-122" dirty="0">
                <a:solidFill>
                  <a:srgbClr val="292929">
                    <a:lumMod val="50000"/>
                  </a:srgbClr>
                </a:solidFill>
                <a:latin typeface="Segoe Light" pitchFamily="34" charset="0"/>
              </a:endParaRPr>
            </a:p>
          </p:txBody>
        </p:sp>
        <p:sp>
          <p:nvSpPr>
            <p:cNvPr id="53" name="Freeform 21"/>
            <p:cNvSpPr>
              <a:spLocks noChangeAspect="1" noEditPoints="1"/>
            </p:cNvSpPr>
            <p:nvPr/>
          </p:nvSpPr>
          <p:spPr bwMode="auto">
            <a:xfrm>
              <a:off x="9424277" y="2145210"/>
              <a:ext cx="329468" cy="302040"/>
            </a:xfrm>
            <a:custGeom>
              <a:avLst/>
              <a:gdLst>
                <a:gd name="T0" fmla="*/ 382 w 482"/>
                <a:gd name="T1" fmla="*/ 437 h 437"/>
                <a:gd name="T2" fmla="*/ 0 w 482"/>
                <a:gd name="T3" fmla="*/ 242 h 437"/>
                <a:gd name="T4" fmla="*/ 482 w 482"/>
                <a:gd name="T5" fmla="*/ 242 h 437"/>
                <a:gd name="T6" fmla="*/ 461 w 482"/>
                <a:gd name="T7" fmla="*/ 242 h 437"/>
                <a:gd name="T8" fmla="*/ 415 w 482"/>
                <a:gd name="T9" fmla="*/ 229 h 437"/>
                <a:gd name="T10" fmla="*/ 415 w 482"/>
                <a:gd name="T11" fmla="*/ 255 h 437"/>
                <a:gd name="T12" fmla="*/ 425 w 482"/>
                <a:gd name="T13" fmla="*/ 365 h 437"/>
                <a:gd name="T14" fmla="*/ 397 w 482"/>
                <a:gd name="T15" fmla="*/ 316 h 437"/>
                <a:gd name="T16" fmla="*/ 425 w 482"/>
                <a:gd name="T17" fmla="*/ 365 h 437"/>
                <a:gd name="T18" fmla="*/ 56 w 482"/>
                <a:gd name="T19" fmla="*/ 363 h 437"/>
                <a:gd name="T20" fmla="*/ 85 w 482"/>
                <a:gd name="T21" fmla="*/ 316 h 437"/>
                <a:gd name="T22" fmla="*/ 20 w 482"/>
                <a:gd name="T23" fmla="*/ 242 h 437"/>
                <a:gd name="T24" fmla="*/ 69 w 482"/>
                <a:gd name="T25" fmla="*/ 255 h 437"/>
                <a:gd name="T26" fmla="*/ 69 w 482"/>
                <a:gd name="T27" fmla="*/ 229 h 437"/>
                <a:gd name="T28" fmla="*/ 20 w 482"/>
                <a:gd name="T29" fmla="*/ 242 h 437"/>
                <a:gd name="T30" fmla="*/ 44 w 482"/>
                <a:gd name="T31" fmla="*/ 144 h 437"/>
                <a:gd name="T32" fmla="*/ 100 w 482"/>
                <a:gd name="T33" fmla="*/ 144 h 437"/>
                <a:gd name="T34" fmla="*/ 143 w 482"/>
                <a:gd name="T35" fmla="*/ 44 h 437"/>
                <a:gd name="T36" fmla="*/ 143 w 482"/>
                <a:gd name="T37" fmla="*/ 98 h 437"/>
                <a:gd name="T38" fmla="*/ 143 w 482"/>
                <a:gd name="T39" fmla="*/ 44 h 437"/>
                <a:gd name="T40" fmla="*/ 228 w 482"/>
                <a:gd name="T41" fmla="*/ 21 h 437"/>
                <a:gd name="T42" fmla="*/ 241 w 482"/>
                <a:gd name="T43" fmla="*/ 67 h 437"/>
                <a:gd name="T44" fmla="*/ 254 w 482"/>
                <a:gd name="T45" fmla="*/ 21 h 437"/>
                <a:gd name="T46" fmla="*/ 364 w 482"/>
                <a:gd name="T47" fmla="*/ 57 h 437"/>
                <a:gd name="T48" fmla="*/ 315 w 482"/>
                <a:gd name="T49" fmla="*/ 85 h 437"/>
                <a:gd name="T50" fmla="*/ 364 w 482"/>
                <a:gd name="T51" fmla="*/ 57 h 437"/>
                <a:gd name="T52" fmla="*/ 425 w 482"/>
                <a:gd name="T53" fmla="*/ 119 h 437"/>
                <a:gd name="T54" fmla="*/ 397 w 482"/>
                <a:gd name="T55" fmla="*/ 167 h 437"/>
                <a:gd name="T56" fmla="*/ 241 w 482"/>
                <a:gd name="T57" fmla="*/ 280 h 437"/>
                <a:gd name="T58" fmla="*/ 241 w 482"/>
                <a:gd name="T59" fmla="*/ 203 h 437"/>
                <a:gd name="T60" fmla="*/ 241 w 482"/>
                <a:gd name="T61" fmla="*/ 280 h 437"/>
                <a:gd name="T62" fmla="*/ 238 w 482"/>
                <a:gd name="T63" fmla="*/ 196 h 437"/>
                <a:gd name="T64" fmla="*/ 254 w 482"/>
                <a:gd name="T65" fmla="*/ 196 h 437"/>
                <a:gd name="T66" fmla="*/ 300 w 482"/>
                <a:gd name="T67" fmla="*/ 41 h 437"/>
                <a:gd name="T68" fmla="*/ 143 w 482"/>
                <a:gd name="T69" fmla="*/ 378 h 437"/>
                <a:gd name="T70" fmla="*/ 167 w 482"/>
                <a:gd name="T71" fmla="*/ 406 h 437"/>
                <a:gd name="T72" fmla="*/ 338 w 482"/>
                <a:gd name="T73" fmla="*/ 383 h 437"/>
                <a:gd name="T74" fmla="*/ 315 w 482"/>
                <a:gd name="T75" fmla="*/ 35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2" h="437">
                  <a:moveTo>
                    <a:pt x="482" y="242"/>
                  </a:moveTo>
                  <a:cubicBezTo>
                    <a:pt x="482" y="322"/>
                    <a:pt x="443" y="391"/>
                    <a:pt x="382" y="437"/>
                  </a:cubicBezTo>
                  <a:cubicBezTo>
                    <a:pt x="97" y="437"/>
                    <a:pt x="97" y="437"/>
                    <a:pt x="97" y="437"/>
                  </a:cubicBezTo>
                  <a:cubicBezTo>
                    <a:pt x="38" y="391"/>
                    <a:pt x="0" y="322"/>
                    <a:pt x="0" y="242"/>
                  </a:cubicBezTo>
                  <a:cubicBezTo>
                    <a:pt x="0" y="108"/>
                    <a:pt x="108" y="0"/>
                    <a:pt x="241" y="0"/>
                  </a:cubicBezTo>
                  <a:cubicBezTo>
                    <a:pt x="372" y="0"/>
                    <a:pt x="482" y="108"/>
                    <a:pt x="482" y="242"/>
                  </a:cubicBezTo>
                  <a:close/>
                  <a:moveTo>
                    <a:pt x="461" y="255"/>
                  </a:moveTo>
                  <a:cubicBezTo>
                    <a:pt x="461" y="250"/>
                    <a:pt x="461" y="247"/>
                    <a:pt x="461" y="242"/>
                  </a:cubicBezTo>
                  <a:cubicBezTo>
                    <a:pt x="461" y="237"/>
                    <a:pt x="461" y="232"/>
                    <a:pt x="461" y="229"/>
                  </a:cubicBezTo>
                  <a:cubicBezTo>
                    <a:pt x="415" y="229"/>
                    <a:pt x="415" y="229"/>
                    <a:pt x="415" y="229"/>
                  </a:cubicBezTo>
                  <a:cubicBezTo>
                    <a:pt x="415" y="232"/>
                    <a:pt x="415" y="237"/>
                    <a:pt x="415" y="242"/>
                  </a:cubicBezTo>
                  <a:cubicBezTo>
                    <a:pt x="415" y="247"/>
                    <a:pt x="415" y="252"/>
                    <a:pt x="415" y="255"/>
                  </a:cubicBezTo>
                  <a:cubicBezTo>
                    <a:pt x="461" y="255"/>
                    <a:pt x="461" y="255"/>
                    <a:pt x="461" y="255"/>
                  </a:cubicBezTo>
                  <a:close/>
                  <a:moveTo>
                    <a:pt x="425" y="365"/>
                  </a:moveTo>
                  <a:cubicBezTo>
                    <a:pt x="430" y="358"/>
                    <a:pt x="436" y="350"/>
                    <a:pt x="438" y="340"/>
                  </a:cubicBezTo>
                  <a:cubicBezTo>
                    <a:pt x="397" y="316"/>
                    <a:pt x="397" y="316"/>
                    <a:pt x="397" y="316"/>
                  </a:cubicBezTo>
                  <a:cubicBezTo>
                    <a:pt x="395" y="324"/>
                    <a:pt x="389" y="332"/>
                    <a:pt x="384" y="340"/>
                  </a:cubicBezTo>
                  <a:cubicBezTo>
                    <a:pt x="425" y="365"/>
                    <a:pt x="425" y="365"/>
                    <a:pt x="425" y="365"/>
                  </a:cubicBezTo>
                  <a:close/>
                  <a:moveTo>
                    <a:pt x="44" y="340"/>
                  </a:moveTo>
                  <a:cubicBezTo>
                    <a:pt x="49" y="347"/>
                    <a:pt x="51" y="355"/>
                    <a:pt x="56" y="363"/>
                  </a:cubicBezTo>
                  <a:cubicBezTo>
                    <a:pt x="97" y="340"/>
                    <a:pt x="97" y="340"/>
                    <a:pt x="97" y="340"/>
                  </a:cubicBezTo>
                  <a:cubicBezTo>
                    <a:pt x="92" y="332"/>
                    <a:pt x="90" y="324"/>
                    <a:pt x="85" y="316"/>
                  </a:cubicBezTo>
                  <a:cubicBezTo>
                    <a:pt x="44" y="340"/>
                    <a:pt x="44" y="340"/>
                    <a:pt x="44" y="340"/>
                  </a:cubicBezTo>
                  <a:close/>
                  <a:moveTo>
                    <a:pt x="20" y="242"/>
                  </a:moveTo>
                  <a:cubicBezTo>
                    <a:pt x="20" y="247"/>
                    <a:pt x="20" y="252"/>
                    <a:pt x="20" y="255"/>
                  </a:cubicBezTo>
                  <a:cubicBezTo>
                    <a:pt x="69" y="255"/>
                    <a:pt x="69" y="255"/>
                    <a:pt x="69" y="255"/>
                  </a:cubicBezTo>
                  <a:cubicBezTo>
                    <a:pt x="69" y="252"/>
                    <a:pt x="69" y="247"/>
                    <a:pt x="69" y="242"/>
                  </a:cubicBezTo>
                  <a:cubicBezTo>
                    <a:pt x="69" y="237"/>
                    <a:pt x="69" y="232"/>
                    <a:pt x="69" y="229"/>
                  </a:cubicBezTo>
                  <a:cubicBezTo>
                    <a:pt x="20" y="229"/>
                    <a:pt x="20" y="229"/>
                    <a:pt x="20" y="229"/>
                  </a:cubicBezTo>
                  <a:cubicBezTo>
                    <a:pt x="20" y="232"/>
                    <a:pt x="20" y="237"/>
                    <a:pt x="20" y="242"/>
                  </a:cubicBezTo>
                  <a:close/>
                  <a:moveTo>
                    <a:pt x="56" y="119"/>
                  </a:moveTo>
                  <a:cubicBezTo>
                    <a:pt x="51" y="126"/>
                    <a:pt x="49" y="137"/>
                    <a:pt x="44" y="144"/>
                  </a:cubicBezTo>
                  <a:cubicBezTo>
                    <a:pt x="85" y="167"/>
                    <a:pt x="85" y="167"/>
                    <a:pt x="85" y="167"/>
                  </a:cubicBezTo>
                  <a:cubicBezTo>
                    <a:pt x="90" y="160"/>
                    <a:pt x="92" y="152"/>
                    <a:pt x="100" y="144"/>
                  </a:cubicBezTo>
                  <a:cubicBezTo>
                    <a:pt x="56" y="119"/>
                    <a:pt x="56" y="119"/>
                    <a:pt x="56" y="119"/>
                  </a:cubicBezTo>
                  <a:close/>
                  <a:moveTo>
                    <a:pt x="143" y="44"/>
                  </a:moveTo>
                  <a:cubicBezTo>
                    <a:pt x="133" y="49"/>
                    <a:pt x="126" y="52"/>
                    <a:pt x="118" y="57"/>
                  </a:cubicBezTo>
                  <a:cubicBezTo>
                    <a:pt x="143" y="98"/>
                    <a:pt x="143" y="98"/>
                    <a:pt x="143" y="98"/>
                  </a:cubicBezTo>
                  <a:cubicBezTo>
                    <a:pt x="151" y="93"/>
                    <a:pt x="159" y="90"/>
                    <a:pt x="167" y="85"/>
                  </a:cubicBezTo>
                  <a:cubicBezTo>
                    <a:pt x="143" y="44"/>
                    <a:pt x="143" y="44"/>
                    <a:pt x="143" y="44"/>
                  </a:cubicBezTo>
                  <a:close/>
                  <a:moveTo>
                    <a:pt x="241" y="21"/>
                  </a:moveTo>
                  <a:cubicBezTo>
                    <a:pt x="236" y="21"/>
                    <a:pt x="231" y="21"/>
                    <a:pt x="228" y="21"/>
                  </a:cubicBezTo>
                  <a:cubicBezTo>
                    <a:pt x="228" y="70"/>
                    <a:pt x="228" y="70"/>
                    <a:pt x="228" y="70"/>
                  </a:cubicBezTo>
                  <a:cubicBezTo>
                    <a:pt x="231" y="67"/>
                    <a:pt x="236" y="67"/>
                    <a:pt x="241" y="67"/>
                  </a:cubicBezTo>
                  <a:cubicBezTo>
                    <a:pt x="246" y="67"/>
                    <a:pt x="251" y="67"/>
                    <a:pt x="254" y="70"/>
                  </a:cubicBezTo>
                  <a:cubicBezTo>
                    <a:pt x="254" y="21"/>
                    <a:pt x="254" y="21"/>
                    <a:pt x="254" y="21"/>
                  </a:cubicBezTo>
                  <a:cubicBezTo>
                    <a:pt x="251" y="21"/>
                    <a:pt x="246" y="21"/>
                    <a:pt x="241" y="21"/>
                  </a:cubicBezTo>
                  <a:close/>
                  <a:moveTo>
                    <a:pt x="364" y="57"/>
                  </a:moveTo>
                  <a:cubicBezTo>
                    <a:pt x="356" y="52"/>
                    <a:pt x="346" y="47"/>
                    <a:pt x="338" y="44"/>
                  </a:cubicBezTo>
                  <a:cubicBezTo>
                    <a:pt x="315" y="85"/>
                    <a:pt x="315" y="85"/>
                    <a:pt x="315" y="85"/>
                  </a:cubicBezTo>
                  <a:cubicBezTo>
                    <a:pt x="323" y="88"/>
                    <a:pt x="331" y="93"/>
                    <a:pt x="338" y="98"/>
                  </a:cubicBezTo>
                  <a:cubicBezTo>
                    <a:pt x="364" y="57"/>
                    <a:pt x="364" y="57"/>
                    <a:pt x="364" y="57"/>
                  </a:cubicBezTo>
                  <a:close/>
                  <a:moveTo>
                    <a:pt x="438" y="142"/>
                  </a:moveTo>
                  <a:cubicBezTo>
                    <a:pt x="436" y="134"/>
                    <a:pt x="430" y="126"/>
                    <a:pt x="425" y="119"/>
                  </a:cubicBezTo>
                  <a:cubicBezTo>
                    <a:pt x="384" y="144"/>
                    <a:pt x="384" y="144"/>
                    <a:pt x="384" y="144"/>
                  </a:cubicBezTo>
                  <a:cubicBezTo>
                    <a:pt x="389" y="149"/>
                    <a:pt x="392" y="160"/>
                    <a:pt x="397" y="167"/>
                  </a:cubicBezTo>
                  <a:cubicBezTo>
                    <a:pt x="438" y="142"/>
                    <a:pt x="438" y="142"/>
                    <a:pt x="438" y="142"/>
                  </a:cubicBezTo>
                  <a:close/>
                  <a:moveTo>
                    <a:pt x="241" y="280"/>
                  </a:moveTo>
                  <a:cubicBezTo>
                    <a:pt x="264" y="280"/>
                    <a:pt x="279" y="262"/>
                    <a:pt x="279" y="242"/>
                  </a:cubicBezTo>
                  <a:cubicBezTo>
                    <a:pt x="279" y="221"/>
                    <a:pt x="264" y="203"/>
                    <a:pt x="241" y="203"/>
                  </a:cubicBezTo>
                  <a:cubicBezTo>
                    <a:pt x="220" y="203"/>
                    <a:pt x="202" y="221"/>
                    <a:pt x="202" y="242"/>
                  </a:cubicBezTo>
                  <a:cubicBezTo>
                    <a:pt x="202" y="262"/>
                    <a:pt x="220" y="280"/>
                    <a:pt x="241" y="280"/>
                  </a:cubicBezTo>
                  <a:close/>
                  <a:moveTo>
                    <a:pt x="300" y="41"/>
                  </a:moveTo>
                  <a:cubicBezTo>
                    <a:pt x="238" y="196"/>
                    <a:pt x="238" y="196"/>
                    <a:pt x="238" y="196"/>
                  </a:cubicBezTo>
                  <a:cubicBezTo>
                    <a:pt x="241" y="196"/>
                    <a:pt x="241" y="196"/>
                    <a:pt x="241" y="196"/>
                  </a:cubicBezTo>
                  <a:cubicBezTo>
                    <a:pt x="246" y="196"/>
                    <a:pt x="251" y="196"/>
                    <a:pt x="254" y="196"/>
                  </a:cubicBezTo>
                  <a:cubicBezTo>
                    <a:pt x="259" y="198"/>
                    <a:pt x="264" y="201"/>
                    <a:pt x="269" y="203"/>
                  </a:cubicBezTo>
                  <a:cubicBezTo>
                    <a:pt x="300" y="41"/>
                    <a:pt x="300" y="41"/>
                    <a:pt x="300" y="41"/>
                  </a:cubicBezTo>
                  <a:close/>
                  <a:moveTo>
                    <a:pt x="167" y="355"/>
                  </a:moveTo>
                  <a:cubicBezTo>
                    <a:pt x="154" y="355"/>
                    <a:pt x="143" y="368"/>
                    <a:pt x="143" y="378"/>
                  </a:cubicBezTo>
                  <a:cubicBezTo>
                    <a:pt x="143" y="383"/>
                    <a:pt x="143" y="383"/>
                    <a:pt x="143" y="383"/>
                  </a:cubicBezTo>
                  <a:cubicBezTo>
                    <a:pt x="143" y="396"/>
                    <a:pt x="154" y="406"/>
                    <a:pt x="167" y="406"/>
                  </a:cubicBezTo>
                  <a:cubicBezTo>
                    <a:pt x="315" y="406"/>
                    <a:pt x="315" y="406"/>
                    <a:pt x="315" y="406"/>
                  </a:cubicBezTo>
                  <a:cubicBezTo>
                    <a:pt x="328" y="406"/>
                    <a:pt x="338" y="396"/>
                    <a:pt x="338" y="383"/>
                  </a:cubicBezTo>
                  <a:cubicBezTo>
                    <a:pt x="338" y="378"/>
                    <a:pt x="338" y="378"/>
                    <a:pt x="338" y="378"/>
                  </a:cubicBezTo>
                  <a:cubicBezTo>
                    <a:pt x="338" y="368"/>
                    <a:pt x="328" y="355"/>
                    <a:pt x="315" y="355"/>
                  </a:cubicBezTo>
                  <a:cubicBezTo>
                    <a:pt x="167" y="355"/>
                    <a:pt x="167" y="355"/>
                    <a:pt x="167" y="355"/>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32654"/>
              <a:endParaRPr lang="en-US" sz="1400" dirty="0">
                <a:solidFill>
                  <a:srgbClr val="505050"/>
                </a:solidFill>
              </a:endParaRPr>
            </a:p>
          </p:txBody>
        </p:sp>
        <p:sp>
          <p:nvSpPr>
            <p:cNvPr id="54" name="Freeform 319"/>
            <p:cNvSpPr>
              <a:spLocks noChangeAspect="1" noEditPoints="1"/>
            </p:cNvSpPr>
            <p:nvPr/>
          </p:nvSpPr>
          <p:spPr bwMode="auto">
            <a:xfrm>
              <a:off x="9920031" y="1942010"/>
              <a:ext cx="324386" cy="314787"/>
            </a:xfrm>
            <a:custGeom>
              <a:avLst/>
              <a:gdLst>
                <a:gd name="T0" fmla="*/ 161 w 220"/>
                <a:gd name="T1" fmla="*/ 62 h 211"/>
                <a:gd name="T2" fmla="*/ 142 w 220"/>
                <a:gd name="T3" fmla="*/ 62 h 211"/>
                <a:gd name="T4" fmla="*/ 142 w 220"/>
                <a:gd name="T5" fmla="*/ 15 h 211"/>
                <a:gd name="T6" fmla="*/ 64 w 220"/>
                <a:gd name="T7" fmla="*/ 15 h 211"/>
                <a:gd name="T8" fmla="*/ 64 w 220"/>
                <a:gd name="T9" fmla="*/ 60 h 211"/>
                <a:gd name="T10" fmla="*/ 16 w 220"/>
                <a:gd name="T11" fmla="*/ 60 h 211"/>
                <a:gd name="T12" fmla="*/ 16 w 220"/>
                <a:gd name="T13" fmla="*/ 194 h 211"/>
                <a:gd name="T14" fmla="*/ 113 w 220"/>
                <a:gd name="T15" fmla="*/ 194 h 211"/>
                <a:gd name="T16" fmla="*/ 113 w 220"/>
                <a:gd name="T17" fmla="*/ 209 h 211"/>
                <a:gd name="T18" fmla="*/ 0 w 220"/>
                <a:gd name="T19" fmla="*/ 209 h 211"/>
                <a:gd name="T20" fmla="*/ 0 w 220"/>
                <a:gd name="T21" fmla="*/ 43 h 211"/>
                <a:gd name="T22" fmla="*/ 47 w 220"/>
                <a:gd name="T23" fmla="*/ 0 h 211"/>
                <a:gd name="T24" fmla="*/ 161 w 220"/>
                <a:gd name="T25" fmla="*/ 0 h 211"/>
                <a:gd name="T26" fmla="*/ 161 w 220"/>
                <a:gd name="T27" fmla="*/ 62 h 211"/>
                <a:gd name="T28" fmla="*/ 87 w 220"/>
                <a:gd name="T29" fmla="*/ 131 h 211"/>
                <a:gd name="T30" fmla="*/ 87 w 220"/>
                <a:gd name="T31" fmla="*/ 164 h 211"/>
                <a:gd name="T32" fmla="*/ 137 w 220"/>
                <a:gd name="T33" fmla="*/ 164 h 211"/>
                <a:gd name="T34" fmla="*/ 137 w 220"/>
                <a:gd name="T35" fmla="*/ 211 h 211"/>
                <a:gd name="T36" fmla="*/ 172 w 220"/>
                <a:gd name="T37" fmla="*/ 211 h 211"/>
                <a:gd name="T38" fmla="*/ 172 w 220"/>
                <a:gd name="T39" fmla="*/ 164 h 211"/>
                <a:gd name="T40" fmla="*/ 220 w 220"/>
                <a:gd name="T41" fmla="*/ 164 h 211"/>
                <a:gd name="T42" fmla="*/ 220 w 220"/>
                <a:gd name="T43" fmla="*/ 131 h 211"/>
                <a:gd name="T44" fmla="*/ 172 w 220"/>
                <a:gd name="T45" fmla="*/ 131 h 211"/>
                <a:gd name="T46" fmla="*/ 172 w 220"/>
                <a:gd name="T47" fmla="*/ 83 h 211"/>
                <a:gd name="T48" fmla="*/ 137 w 220"/>
                <a:gd name="T49" fmla="*/ 83 h 211"/>
                <a:gd name="T50" fmla="*/ 137 w 220"/>
                <a:gd name="T51" fmla="*/ 131 h 211"/>
                <a:gd name="T52" fmla="*/ 87 w 220"/>
                <a:gd name="T53" fmla="*/ 13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0" h="211">
                  <a:moveTo>
                    <a:pt x="161" y="62"/>
                  </a:moveTo>
                  <a:lnTo>
                    <a:pt x="142" y="62"/>
                  </a:lnTo>
                  <a:lnTo>
                    <a:pt x="142" y="15"/>
                  </a:lnTo>
                  <a:lnTo>
                    <a:pt x="64" y="15"/>
                  </a:lnTo>
                  <a:lnTo>
                    <a:pt x="64" y="60"/>
                  </a:lnTo>
                  <a:lnTo>
                    <a:pt x="16" y="60"/>
                  </a:lnTo>
                  <a:lnTo>
                    <a:pt x="16" y="194"/>
                  </a:lnTo>
                  <a:lnTo>
                    <a:pt x="113" y="194"/>
                  </a:lnTo>
                  <a:lnTo>
                    <a:pt x="113" y="209"/>
                  </a:lnTo>
                  <a:lnTo>
                    <a:pt x="0" y="209"/>
                  </a:lnTo>
                  <a:lnTo>
                    <a:pt x="0" y="43"/>
                  </a:lnTo>
                  <a:lnTo>
                    <a:pt x="47" y="0"/>
                  </a:lnTo>
                  <a:lnTo>
                    <a:pt x="161" y="0"/>
                  </a:lnTo>
                  <a:lnTo>
                    <a:pt x="161" y="62"/>
                  </a:lnTo>
                  <a:close/>
                  <a:moveTo>
                    <a:pt x="87" y="131"/>
                  </a:moveTo>
                  <a:lnTo>
                    <a:pt x="87" y="164"/>
                  </a:lnTo>
                  <a:lnTo>
                    <a:pt x="137" y="164"/>
                  </a:lnTo>
                  <a:lnTo>
                    <a:pt x="137" y="211"/>
                  </a:lnTo>
                  <a:lnTo>
                    <a:pt x="172" y="211"/>
                  </a:lnTo>
                  <a:lnTo>
                    <a:pt x="172" y="164"/>
                  </a:lnTo>
                  <a:lnTo>
                    <a:pt x="220" y="164"/>
                  </a:lnTo>
                  <a:lnTo>
                    <a:pt x="220" y="131"/>
                  </a:lnTo>
                  <a:lnTo>
                    <a:pt x="172" y="131"/>
                  </a:lnTo>
                  <a:lnTo>
                    <a:pt x="172" y="83"/>
                  </a:lnTo>
                  <a:lnTo>
                    <a:pt x="137" y="83"/>
                  </a:lnTo>
                  <a:lnTo>
                    <a:pt x="137" y="131"/>
                  </a:lnTo>
                  <a:lnTo>
                    <a:pt x="87" y="131"/>
                  </a:lnTo>
                  <a:close/>
                </a:path>
              </a:pathLst>
            </a:custGeom>
            <a:grpFill/>
            <a:ln>
              <a:noFill/>
            </a:ln>
            <a:extLst/>
          </p:spPr>
          <p:txBody>
            <a:bodyPr vert="horz" wrap="square" lIns="91440" tIns="45720" rIns="91440" bIns="45720" numCol="1" anchor="t" anchorCtr="0" compatLnSpc="1">
              <a:prstTxWarp prst="textNoShape">
                <a:avLst/>
              </a:prstTxWarp>
            </a:bodyPr>
            <a:lstStyle/>
            <a:p>
              <a:pPr defTabSz="932654"/>
              <a:endParaRPr lang="en-US" sz="1400" dirty="0">
                <a:solidFill>
                  <a:srgbClr val="505050"/>
                </a:solidFill>
              </a:endParaRPr>
            </a:p>
          </p:txBody>
        </p:sp>
      </p:grpSp>
      <p:sp>
        <p:nvSpPr>
          <p:cNvPr id="55" name="Freeform 54"/>
          <p:cNvSpPr>
            <a:spLocks noEditPoints="1"/>
          </p:cNvSpPr>
          <p:nvPr/>
        </p:nvSpPr>
        <p:spPr bwMode="black">
          <a:xfrm>
            <a:off x="3475900" y="5357504"/>
            <a:ext cx="488438" cy="48831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p>
        </p:txBody>
      </p:sp>
      <p:sp>
        <p:nvSpPr>
          <p:cNvPr id="19" name="Rectangle 2"/>
          <p:cNvSpPr txBox="1">
            <a:spLocks/>
          </p:cNvSpPr>
          <p:nvPr/>
        </p:nvSpPr>
        <p:spPr>
          <a:xfrm>
            <a:off x="269240" y="289512"/>
            <a:ext cx="11655840" cy="899665"/>
          </a:xfrm>
          <a:prstGeom prst="rect">
            <a:avLst/>
          </a:prstGeom>
        </p:spPr>
        <p:txBody>
          <a:bodyPr vert="horz" wrap="square" lIns="182880" tIns="91440" rIns="182880"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Collect, store, and analyze log </a:t>
            </a:r>
            <a:r>
              <a:rPr lang="en-US" sz="4800" dirty="0" smtClean="0"/>
              <a:t>data</a:t>
            </a:r>
            <a:endParaRPr lang="en-US" sz="4800" dirty="0"/>
          </a:p>
        </p:txBody>
      </p:sp>
    </p:spTree>
    <p:extLst>
      <p:ext uri="{BB962C8B-B14F-4D97-AF65-F5344CB8AC3E}">
        <p14:creationId xmlns:p14="http://schemas.microsoft.com/office/powerpoint/2010/main" val="279991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Dashboard</a:t>
            </a:r>
            <a:endParaRPr lang="en-US" dirty="0"/>
          </a:p>
        </p:txBody>
      </p:sp>
      <p:pic>
        <p:nvPicPr>
          <p:cNvPr id="6" name="Picture 5"/>
          <p:cNvPicPr>
            <a:picLocks noChangeAspect="1"/>
          </p:cNvPicPr>
          <p:nvPr/>
        </p:nvPicPr>
        <p:blipFill>
          <a:blip r:embed="rId2"/>
          <a:stretch>
            <a:fillRect/>
          </a:stretch>
        </p:blipFill>
        <p:spPr>
          <a:xfrm>
            <a:off x="4095734" y="1612231"/>
            <a:ext cx="7721062" cy="4070579"/>
          </a:xfrm>
          <a:prstGeom prst="rect">
            <a:avLst/>
          </a:prstGeom>
        </p:spPr>
      </p:pic>
      <p:sp>
        <p:nvSpPr>
          <p:cNvPr id="4" name="Text Placeholder 2"/>
          <p:cNvSpPr txBox="1">
            <a:spLocks/>
          </p:cNvSpPr>
          <p:nvPr/>
        </p:nvSpPr>
        <p:spPr>
          <a:xfrm>
            <a:off x="96253" y="1189178"/>
            <a:ext cx="3693693" cy="6085897"/>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endParaRPr lang="en-US" dirty="0" smtClean="0"/>
          </a:p>
          <a:p>
            <a:pPr marL="336118" lvl="1" indent="0">
              <a:buNone/>
            </a:pPr>
            <a:r>
              <a:rPr lang="en-US" dirty="0" smtClean="0"/>
              <a:t>Visualize </a:t>
            </a:r>
            <a:r>
              <a:rPr lang="en-US" dirty="0"/>
              <a:t>all of your saved searches, </a:t>
            </a:r>
            <a:r>
              <a:rPr lang="en-US" dirty="0" smtClean="0"/>
              <a:t>providing a </a:t>
            </a:r>
            <a:r>
              <a:rPr lang="en-US" dirty="0"/>
              <a:t>single lens to </a:t>
            </a:r>
            <a:r>
              <a:rPr lang="en-US" dirty="0" smtClean="0"/>
              <a:t>all your </a:t>
            </a:r>
            <a:r>
              <a:rPr lang="en-US" dirty="0"/>
              <a:t>environment.</a:t>
            </a:r>
            <a:endParaRPr lang="en-US" dirty="0" smtClean="0"/>
          </a:p>
          <a:p>
            <a:pPr lvl="1"/>
            <a:r>
              <a:rPr lang="en-US" dirty="0" smtClean="0"/>
              <a:t>Custom or sample searches</a:t>
            </a:r>
          </a:p>
          <a:p>
            <a:pPr lvl="1"/>
            <a:r>
              <a:rPr lang="en-US" dirty="0" smtClean="0"/>
              <a:t>Customizable visual information</a:t>
            </a:r>
          </a:p>
          <a:p>
            <a:pPr lvl="1"/>
            <a:r>
              <a:rPr lang="en-US" dirty="0" smtClean="0"/>
              <a:t>Shareable across teams</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182190973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65" y="487"/>
            <a:ext cx="12342649" cy="6857027"/>
          </a:xfrm>
          <a:prstGeom prst="rect">
            <a:avLst/>
          </a:prstGeom>
        </p:spPr>
      </p:pic>
      <p:sp>
        <p:nvSpPr>
          <p:cNvPr id="3" name="Title 2"/>
          <p:cNvSpPr>
            <a:spLocks noGrp="1"/>
          </p:cNvSpPr>
          <p:nvPr>
            <p:ph type="title"/>
          </p:nvPr>
        </p:nvSpPr>
        <p:spPr/>
        <p:txBody>
          <a:bodyPr/>
          <a:lstStyle/>
          <a:p>
            <a:r>
              <a:rPr lang="en-US" dirty="0" smtClean="0"/>
              <a:t>Pricing and licensing</a:t>
            </a:r>
            <a:endParaRPr lang="en-US" dirty="0"/>
          </a:p>
        </p:txBody>
      </p:sp>
      <p:pic>
        <p:nvPicPr>
          <p:cNvPr id="4" name="Picture 3"/>
          <p:cNvPicPr>
            <a:picLocks noChangeAspect="1"/>
          </p:cNvPicPr>
          <p:nvPr/>
        </p:nvPicPr>
        <p:blipFill>
          <a:blip r:embed="rId3"/>
          <a:stretch>
            <a:fillRect/>
          </a:stretch>
        </p:blipFill>
        <p:spPr>
          <a:xfrm>
            <a:off x="3563613" y="4856003"/>
            <a:ext cx="8360642" cy="1902671"/>
          </a:xfrm>
          <a:prstGeom prst="rect">
            <a:avLst/>
          </a:prstGeom>
        </p:spPr>
      </p:pic>
      <p:pic>
        <p:nvPicPr>
          <p:cNvPr id="5" name="Picture 4"/>
          <p:cNvPicPr>
            <a:picLocks noChangeAspect="1"/>
          </p:cNvPicPr>
          <p:nvPr/>
        </p:nvPicPr>
        <p:blipFill>
          <a:blip r:embed="rId4"/>
          <a:stretch>
            <a:fillRect/>
          </a:stretch>
        </p:blipFill>
        <p:spPr>
          <a:xfrm>
            <a:off x="270067" y="1189495"/>
            <a:ext cx="8828347" cy="3455220"/>
          </a:xfrm>
          <a:prstGeom prst="rect">
            <a:avLst/>
          </a:prstGeom>
        </p:spPr>
      </p:pic>
    </p:spTree>
    <p:extLst>
      <p:ext uri="{BB962C8B-B14F-4D97-AF65-F5344CB8AC3E}">
        <p14:creationId xmlns:p14="http://schemas.microsoft.com/office/powerpoint/2010/main" val="255675491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355260"/>
        </a:solidFill>
        <a:effectLst/>
      </p:bgPr>
    </p:bg>
    <p:spTree>
      <p:nvGrpSpPr>
        <p:cNvPr id="1" name=""/>
        <p:cNvGrpSpPr/>
        <p:nvPr/>
      </p:nvGrpSpPr>
      <p:grpSpPr>
        <a:xfrm>
          <a:off x="0" y="0"/>
          <a:ext cx="0" cy="0"/>
          <a:chOff x="0" y="0"/>
          <a:chExt cx="0" cy="0"/>
        </a:xfrm>
      </p:grpSpPr>
      <p:pic>
        <p:nvPicPr>
          <p:cNvPr id="53" name="Picture 52"/>
          <p:cNvPicPr>
            <a:picLocks noChangeAspect="1"/>
          </p:cNvPicPr>
          <p:nvPr/>
        </p:nvPicPr>
        <p:blipFill>
          <a:blip r:embed="rId3"/>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r>
              <a:rPr lang="en-US" dirty="0" smtClean="0"/>
              <a:t>Operations Management Suite Roadmap</a:t>
            </a:r>
            <a:br>
              <a:rPr lang="en-US" dirty="0" smtClean="0"/>
            </a:br>
            <a:endParaRPr lang="en-US" dirty="0"/>
          </a:p>
        </p:txBody>
      </p:sp>
      <p:sp>
        <p:nvSpPr>
          <p:cNvPr id="6" name="Trapezoid 5"/>
          <p:cNvSpPr/>
          <p:nvPr/>
        </p:nvSpPr>
        <p:spPr bwMode="auto">
          <a:xfrm rot="5400000">
            <a:off x="1936046" y="-81847"/>
            <a:ext cx="3149598" cy="7021693"/>
          </a:xfrm>
          <a:prstGeom prst="trapezoid">
            <a:avLst>
              <a:gd name="adj" fmla="val 38433"/>
            </a:avLst>
          </a:prstGeom>
          <a:solidFill>
            <a:schemeClr val="accent1">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5" name="Group 4"/>
          <p:cNvGrpSpPr/>
          <p:nvPr/>
        </p:nvGrpSpPr>
        <p:grpSpPr>
          <a:xfrm>
            <a:off x="4641960" y="2951459"/>
            <a:ext cx="1285262" cy="966281"/>
            <a:chOff x="4641960" y="2982110"/>
            <a:chExt cx="1285262" cy="966281"/>
          </a:xfrm>
        </p:grpSpPr>
        <p:sp>
          <p:nvSpPr>
            <p:cNvPr id="58" name="TextBox 57"/>
            <p:cNvSpPr txBox="1"/>
            <p:nvPr/>
          </p:nvSpPr>
          <p:spPr>
            <a:xfrm>
              <a:off x="4641960" y="2982110"/>
              <a:ext cx="128526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Linux</a:t>
              </a:r>
            </a:p>
          </p:txBody>
        </p:sp>
        <p:sp>
          <p:nvSpPr>
            <p:cNvPr id="59" name="TextBox 58"/>
            <p:cNvSpPr txBox="1"/>
            <p:nvPr/>
          </p:nvSpPr>
          <p:spPr>
            <a:xfrm>
              <a:off x="4641960" y="3403626"/>
              <a:ext cx="128526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Patching</a:t>
              </a:r>
            </a:p>
          </p:txBody>
        </p:sp>
      </p:grpSp>
      <p:grpSp>
        <p:nvGrpSpPr>
          <p:cNvPr id="7" name="Group 6"/>
          <p:cNvGrpSpPr/>
          <p:nvPr/>
        </p:nvGrpSpPr>
        <p:grpSpPr>
          <a:xfrm>
            <a:off x="2941611" y="2696897"/>
            <a:ext cx="1836760" cy="1447695"/>
            <a:chOff x="2941611" y="2709728"/>
            <a:chExt cx="1836760" cy="1447695"/>
          </a:xfrm>
        </p:grpSpPr>
        <p:sp>
          <p:nvSpPr>
            <p:cNvPr id="60" name="TextBox 59"/>
            <p:cNvSpPr txBox="1"/>
            <p:nvPr/>
          </p:nvSpPr>
          <p:spPr>
            <a:xfrm>
              <a:off x="2941611" y="3131296"/>
              <a:ext cx="143444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Inventory</a:t>
              </a:r>
            </a:p>
          </p:txBody>
        </p:sp>
        <p:sp>
          <p:nvSpPr>
            <p:cNvPr id="61" name="TextBox 60"/>
            <p:cNvSpPr txBox="1"/>
            <p:nvPr/>
          </p:nvSpPr>
          <p:spPr>
            <a:xfrm>
              <a:off x="2941611" y="2709728"/>
              <a:ext cx="183676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Wire </a:t>
              </a: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data</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TextBox 64"/>
            <p:cNvSpPr txBox="1"/>
            <p:nvPr/>
          </p:nvSpPr>
          <p:spPr>
            <a:xfrm>
              <a:off x="2941611" y="3612658"/>
              <a:ext cx="128526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Alerting</a:t>
              </a:r>
            </a:p>
          </p:txBody>
        </p:sp>
      </p:grpSp>
      <p:grpSp>
        <p:nvGrpSpPr>
          <p:cNvPr id="8" name="Group 7"/>
          <p:cNvGrpSpPr/>
          <p:nvPr/>
        </p:nvGrpSpPr>
        <p:grpSpPr>
          <a:xfrm>
            <a:off x="307167" y="2168572"/>
            <a:ext cx="2802886" cy="2393504"/>
            <a:chOff x="307167" y="2168572"/>
            <a:chExt cx="2802886" cy="2393504"/>
          </a:xfrm>
        </p:grpSpPr>
        <p:sp>
          <p:nvSpPr>
            <p:cNvPr id="62" name="TextBox 61"/>
            <p:cNvSpPr txBox="1"/>
            <p:nvPr/>
          </p:nvSpPr>
          <p:spPr>
            <a:xfrm>
              <a:off x="307167" y="3768012"/>
              <a:ext cx="2554902"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Remote </a:t>
              </a:r>
              <a:r>
                <a:rPr lang="en-US" dirty="0" smtClean="0">
                  <a:solidFill>
                    <a:srgbClr val="FFFFFF"/>
                  </a:solidFill>
                  <a:latin typeface="Segoe UI"/>
                </a:rPr>
                <a:t>operating system</a:t>
              </a: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 management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TextBox 62"/>
            <p:cNvSpPr txBox="1"/>
            <p:nvPr/>
          </p:nvSpPr>
          <p:spPr>
            <a:xfrm>
              <a:off x="307167" y="2618619"/>
              <a:ext cx="189391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Configuration</a:t>
              </a:r>
            </a:p>
          </p:txBody>
        </p:sp>
        <p:sp>
          <p:nvSpPr>
            <p:cNvPr id="64" name="TextBox 63"/>
            <p:cNvSpPr txBox="1"/>
            <p:nvPr/>
          </p:nvSpPr>
          <p:spPr>
            <a:xfrm>
              <a:off x="307167" y="2168572"/>
              <a:ext cx="170487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Containers</a:t>
              </a:r>
            </a:p>
          </p:txBody>
        </p:sp>
        <p:sp>
          <p:nvSpPr>
            <p:cNvPr id="66" name="TextBox 65"/>
            <p:cNvSpPr txBox="1"/>
            <p:nvPr/>
          </p:nvSpPr>
          <p:spPr>
            <a:xfrm>
              <a:off x="307167" y="3068666"/>
              <a:ext cx="280288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Configuration management database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7" name="TextBox 66"/>
          <p:cNvSpPr txBox="1"/>
          <p:nvPr/>
        </p:nvSpPr>
        <p:spPr>
          <a:xfrm rot="591511">
            <a:off x="1511164" y="2101858"/>
            <a:ext cx="6917478"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Analytics | Automation | Recovery    &gt;&gt;</a:t>
            </a:r>
          </a:p>
        </p:txBody>
      </p:sp>
      <p:sp>
        <p:nvSpPr>
          <p:cNvPr id="68" name="TextBox 67"/>
          <p:cNvSpPr txBox="1"/>
          <p:nvPr/>
        </p:nvSpPr>
        <p:spPr>
          <a:xfrm rot="20993100">
            <a:off x="939180" y="4295709"/>
            <a:ext cx="6917478"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Security | Update | Change | Dashboards   &gt;&gt;</a:t>
            </a:r>
          </a:p>
        </p:txBody>
      </p:sp>
      <p:grpSp>
        <p:nvGrpSpPr>
          <p:cNvPr id="4" name="Group 3"/>
          <p:cNvGrpSpPr/>
          <p:nvPr/>
        </p:nvGrpSpPr>
        <p:grpSpPr>
          <a:xfrm>
            <a:off x="7602490" y="5007336"/>
            <a:ext cx="2416296" cy="1620136"/>
            <a:chOff x="7023398" y="5040505"/>
            <a:chExt cx="2416296" cy="1620136"/>
          </a:xfrm>
        </p:grpSpPr>
        <p:grpSp>
          <p:nvGrpSpPr>
            <p:cNvPr id="69" name="Group 68"/>
            <p:cNvGrpSpPr/>
            <p:nvPr/>
          </p:nvGrpSpPr>
          <p:grpSpPr>
            <a:xfrm>
              <a:off x="7023398" y="5040505"/>
              <a:ext cx="1208609" cy="1612921"/>
              <a:chOff x="2416275" y="4798284"/>
              <a:chExt cx="404726" cy="540118"/>
            </a:xfrm>
          </p:grpSpPr>
          <p:sp>
            <p:nvSpPr>
              <p:cNvPr id="93" name="Freeform 10"/>
              <p:cNvSpPr>
                <a:spLocks noEditPoints="1"/>
              </p:cNvSpPr>
              <p:nvPr/>
            </p:nvSpPr>
            <p:spPr bwMode="auto">
              <a:xfrm>
                <a:off x="2416275" y="5026226"/>
                <a:ext cx="253616" cy="312176"/>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11"/>
              <p:cNvSpPr>
                <a:spLocks noEditPoints="1"/>
              </p:cNvSpPr>
              <p:nvPr/>
            </p:nvSpPr>
            <p:spPr bwMode="auto">
              <a:xfrm>
                <a:off x="2567385" y="4798284"/>
                <a:ext cx="253616" cy="540118"/>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5" name="Group 94"/>
            <p:cNvGrpSpPr/>
            <p:nvPr/>
          </p:nvGrpSpPr>
          <p:grpSpPr>
            <a:xfrm>
              <a:off x="8311683" y="5901748"/>
              <a:ext cx="584764" cy="758893"/>
              <a:chOff x="3073400" y="7754938"/>
              <a:chExt cx="3929063" cy="5099050"/>
            </a:xfrm>
            <a:solidFill>
              <a:schemeClr val="tx1">
                <a:lumMod val="95000"/>
              </a:schemeClr>
            </a:solidFill>
          </p:grpSpPr>
          <p:sp>
            <p:nvSpPr>
              <p:cNvPr id="96"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01" name="Group 100"/>
            <p:cNvGrpSpPr/>
            <p:nvPr/>
          </p:nvGrpSpPr>
          <p:grpSpPr>
            <a:xfrm>
              <a:off x="8979778" y="6063772"/>
              <a:ext cx="459916" cy="596869"/>
              <a:chOff x="3073400" y="7754938"/>
              <a:chExt cx="3929063" cy="5099050"/>
            </a:xfrm>
            <a:solidFill>
              <a:schemeClr val="tx1">
                <a:lumMod val="95000"/>
              </a:schemeClr>
            </a:solidFill>
          </p:grpSpPr>
          <p:sp>
            <p:nvSpPr>
              <p:cNvPr id="102"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sp>
        <p:nvSpPr>
          <p:cNvPr id="107" name="Freeform 15"/>
          <p:cNvSpPr>
            <a:spLocks/>
          </p:cNvSpPr>
          <p:nvPr/>
        </p:nvSpPr>
        <p:spPr bwMode="auto">
          <a:xfrm>
            <a:off x="9251423" y="5084546"/>
            <a:ext cx="696859" cy="461207"/>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Arc 53"/>
          <p:cNvSpPr/>
          <p:nvPr/>
        </p:nvSpPr>
        <p:spPr bwMode="auto">
          <a:xfrm>
            <a:off x="6993019" y="1984829"/>
            <a:ext cx="2888342" cy="2888342"/>
          </a:xfrm>
          <a:prstGeom prst="arc">
            <a:avLst>
              <a:gd name="adj1" fmla="val 1593904"/>
              <a:gd name="adj2" fmla="val 20014357"/>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5" name="Group 54"/>
          <p:cNvGrpSpPr/>
          <p:nvPr/>
        </p:nvGrpSpPr>
        <p:grpSpPr>
          <a:xfrm>
            <a:off x="7211822" y="2475807"/>
            <a:ext cx="3437813" cy="1477586"/>
            <a:chOff x="4260454" y="1262640"/>
            <a:chExt cx="3438300" cy="1313497"/>
          </a:xfrm>
        </p:grpSpPr>
        <p:sp>
          <p:nvSpPr>
            <p:cNvPr id="56" name="Freeform 6"/>
            <p:cNvSpPr>
              <a:spLocks/>
            </p:cNvSpPr>
            <p:nvPr/>
          </p:nvSpPr>
          <p:spPr bwMode="auto">
            <a:xfrm flipH="1">
              <a:off x="4260454" y="1262640"/>
              <a:ext cx="3438300" cy="1313497"/>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ffectLst/>
            <a:extLst/>
          </p:spPr>
          <p:txBody>
            <a:bodyPr vert="horz" wrap="square" lIns="89630" tIns="44814" rIns="89630" bIns="44814" numCol="1" anchor="t" anchorCtr="0" compatLnSpc="1">
              <a:prstTxWarp prst="textNoShape">
                <a:avLst/>
              </a:prstTxWarp>
              <a:noAutofit/>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505050"/>
                </a:solidFill>
                <a:effectLst/>
                <a:uLnTx/>
                <a:uFillTx/>
                <a:latin typeface="Segoe UI"/>
                <a:ea typeface="+mn-ea"/>
                <a:cs typeface="+mn-cs"/>
              </a:endParaRPr>
            </a:p>
          </p:txBody>
        </p:sp>
        <p:sp>
          <p:nvSpPr>
            <p:cNvPr id="57" name="Rectangle 56"/>
            <p:cNvSpPr/>
            <p:nvPr/>
          </p:nvSpPr>
          <p:spPr>
            <a:xfrm>
              <a:off x="4868712" y="1840209"/>
              <a:ext cx="2518092" cy="525307"/>
            </a:xfrm>
            <a:prstGeom prst="rect">
              <a:avLst/>
            </a:prstGeom>
          </p:spPr>
          <p:txBody>
            <a:bodyPr wrap="square">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49" normalizeH="0" baseline="0" noProof="0" dirty="0" smtClean="0">
                  <a:ln>
                    <a:noFill/>
                  </a:ln>
                  <a:solidFill>
                    <a:srgbClr val="0078D7">
                      <a:lumMod val="50000"/>
                    </a:srgbClr>
                  </a:solidFill>
                  <a:effectLst/>
                  <a:uLnTx/>
                  <a:uFillTx/>
                  <a:latin typeface="Segoe UI"/>
                  <a:ea typeface="+mn-ea"/>
                  <a:cs typeface="+mn-cs"/>
                </a:rPr>
                <a:t>Operations</a:t>
              </a:r>
              <a:endParaRPr kumimoji="0" lang="en-US" sz="1800" b="0" i="0" u="none" strike="noStrike" kern="1200" cap="none" spc="-49" normalizeH="0" baseline="0" noProof="0" dirty="0">
                <a:ln>
                  <a:noFill/>
                </a:ln>
                <a:solidFill>
                  <a:srgbClr val="0078D7">
                    <a:lumMod val="50000"/>
                  </a:srgbClr>
                </a:solidFill>
                <a:effectLst/>
                <a:uLnTx/>
                <a:uFillTx/>
                <a:latin typeface="Segoe UI"/>
                <a:ea typeface="+mn-ea"/>
                <a:cs typeface="+mn-cs"/>
              </a:endParaRP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49" normalizeH="0" baseline="0" noProof="0" dirty="0">
                  <a:ln>
                    <a:noFill/>
                  </a:ln>
                  <a:solidFill>
                    <a:srgbClr val="0078D7">
                      <a:lumMod val="50000"/>
                    </a:srgbClr>
                  </a:solidFill>
                  <a:effectLst/>
                  <a:uLnTx/>
                  <a:uFillTx/>
                  <a:latin typeface="Segoe UI"/>
                  <a:ea typeface="+mn-ea"/>
                  <a:cs typeface="+mn-cs"/>
                </a:rPr>
                <a:t>Management Suite</a:t>
              </a:r>
            </a:p>
          </p:txBody>
        </p:sp>
      </p:grpSp>
      <p:sp>
        <p:nvSpPr>
          <p:cNvPr id="2" name="Rectangle 1"/>
          <p:cNvSpPr/>
          <p:nvPr/>
        </p:nvSpPr>
        <p:spPr bwMode="auto">
          <a:xfrm>
            <a:off x="7025381" y="6617622"/>
            <a:ext cx="3570515" cy="8242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cxnSp>
        <p:nvCxnSpPr>
          <p:cNvPr id="10" name="Straight Connector 9"/>
          <p:cNvCxnSpPr/>
          <p:nvPr/>
        </p:nvCxnSpPr>
        <p:spPr>
          <a:xfrm>
            <a:off x="-2" y="1854200"/>
            <a:ext cx="7021694" cy="1214466"/>
          </a:xfrm>
          <a:prstGeom prst="line">
            <a:avLst/>
          </a:prstGeom>
          <a:ln>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0" y="3778813"/>
            <a:ext cx="7051299" cy="1183673"/>
          </a:xfrm>
          <a:prstGeom prst="line">
            <a:avLst/>
          </a:prstGeom>
          <a:ln>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194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PublishDate xmlns="4e240d41-6d38-4eac-9584-b3f543b50010" xsi:nil="true"/>
    <IndustriesTaxHTField0 xmlns="4e240d41-6d38-4eac-9584-b3f543b50010">
      <Terms xmlns="http://schemas.microsoft.com/office/infopath/2007/PartnerControls"/>
    </IndustriesTaxHTField0>
    <DocumentSetKcId xmlns="7b813d5f-7206-4d46-95a5-a58185f478af">205616</DocumentSetKcId>
    <DocumentDescription xmlns="4e240d41-6d38-4eac-9584-b3f543b50010">Learn more about the new Microsoft Operations Management Suite delivering simplified IT management for any enterprise – managing any platform, on any cloud with our cost-effective, all-in-one cloud IT management solution.</DocumentDescription>
    <ActivitiesAndProgramsTaxHTField0 xmlns="4e240d41-6d38-4eac-9584-b3f543b50010">
      <Terms xmlns="http://schemas.microsoft.com/office/infopath/2007/PartnerControls"/>
    </ActivitiesAndProgramsTaxHTField0>
    <ApplyWorkflowRules xmlns="4e240d41-6d38-4eac-9584-b3f543b50010">Yes</ApplyWorkflowRules>
    <PublishingPageContent xmlns="http://schemas.microsoft.com/sharepoint/v3" xsi:nil="true"/>
    <IconOverlay xmlns="http://schemas.microsoft.com/sharepoint/v4" xsi:nil="true"/>
    <LanguagesTaxHTField0 xmlns="4e240d41-6d38-4eac-9584-b3f543b50010">
      <Terms xmlns="http://schemas.microsoft.com/office/infopath/2007/PartnerControls"/>
    </LanguagesTaxHTField0>
    <h1e7aaa5788c480c922636922fec8914 xmlns="4e240d41-6d38-4eac-9584-b3f543b50010">
      <Terms xmlns="http://schemas.microsoft.com/office/infopath/2007/PartnerControls"/>
    </h1e7aaa5788c480c922636922fec8914>
    <ConfidentialityTaxHTField0 xmlns="4e240d41-6d38-4eac-9584-b3f543b50010">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udiencesTaxHTField0 xmlns="4e240d41-6d38-4eac-9584-b3f543b50010">
      <Terms xmlns="http://schemas.microsoft.com/office/infopath/2007/PartnerControls">
        <TermInfo xmlns="http://schemas.microsoft.com/office/infopath/2007/PartnerControls">
          <TermName xmlns="http://schemas.microsoft.com/office/infopath/2007/PartnerControls">customers</TermName>
          <TermId xmlns="http://schemas.microsoft.com/office/infopath/2007/PartnerControls">53e3f70c-67b5-450d-95d4-c8ae9a16f63b</TermId>
        </TermInfo>
      </Terms>
    </AudiencesTaxHTField0>
    <EnterpriseDomainTagsTaxHTField0 xmlns="4e240d41-6d38-4eac-9584-b3f543b50010">
      <Terms xmlns="http://schemas.microsoft.com/office/infopath/2007/PartnerControls"/>
    </EnterpriseDomainTagsTaxHTField0>
    <Thumbnail1 xmlns="4e240d41-6d38-4eac-9584-b3f543b50010">
      <Url xsi:nil="true"/>
      <Description xsi:nil="true"/>
    </Thumbnail1>
    <Expire_x0020_Review xmlns="4e240d41-6d38-4eac-9584-b3f543b50010">2016-06-08T00:00:00+00:00</Expire_x0020_Review>
    <TopicsTaxHTField0 xmlns="4e240d41-6d38-4eac-9584-b3f543b50010">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TopicsTaxHTField0>
    <PublishingExpirationDate xmlns="http://schemas.microsoft.com/sharepoint/v3" xsi:nil="true"/>
    <Owner xmlns="4e240d41-6d38-4eac-9584-b3f543b50010">
      <UserInfo>
        <DisplayName>Michael Leworthy</DisplayName>
        <AccountId>25075</AccountId>
        <AccountType/>
      </UserInfo>
    </Owner>
    <RegionTaxHTField0 xmlns="4e240d41-6d38-4eac-9584-b3f543b50010">
      <Terms xmlns="http://schemas.microsoft.com/office/infopath/2007/PartnerControls"/>
    </RegionTaxHTField0>
    <RoutingRuleDescription xmlns="http://schemas.microsoft.com/sharepoint/v3" xsi:nil="true"/>
    <ProductsTaxHTField0 xmlns="4e240d41-6d38-4eac-9584-b3f543b50010">
      <Terms xmlns="http://schemas.microsoft.com/office/infopath/2007/PartnerControls">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Info xmlns="http://schemas.microsoft.com/office/infopath/2007/PartnerControls">
          <TermName xmlns="http://schemas.microsoft.com/office/infopath/2007/PartnerControls">Microsoft System Center 2012 R2</TermName>
          <TermId xmlns="http://schemas.microsoft.com/office/infopath/2007/PartnerControls">893ce69f-120d-419c-9972-369c8d039013</TermId>
        </TermInfo>
      </Terms>
    </ProductsTaxHTField0>
    <SegmentsTaxHTField0 xmlns="4e240d41-6d38-4eac-9584-b3f543b50010">
      <Terms xmlns="http://schemas.microsoft.com/office/infopath/2007/PartnerControls"/>
    </SegmentsTaxHTField0>
    <fe32998799ba48dcafc127a14edc00fb xmlns="4e240d41-6d38-4eac-9584-b3f543b50010">
      <Terms xmlns="http://schemas.microsoft.com/office/infopath/2007/PartnerControls"/>
    </fe32998799ba48dcafc127a14edc00fb>
    <BusinessArchitectureTaxHTField0 xmlns="4e240d41-6d38-4eac-9584-b3f543b50010">
      <Terms xmlns="http://schemas.microsoft.com/office/infopath/2007/PartnerControls">
        <TermInfo xmlns="http://schemas.microsoft.com/office/infopath/2007/PartnerControls">
          <TermName xmlns="http://schemas.microsoft.com/office/infopath/2007/PartnerControls">Cloud and Datacenter Management</TermName>
          <TermId xmlns="http://schemas.microsoft.com/office/infopath/2007/PartnerControls">f3b54a37-4397-40f2-b19e-469c0384704a</TermId>
        </TermInfo>
        <TermInfo xmlns="http://schemas.microsoft.com/office/infopath/2007/PartnerControls">
          <TermName xmlns="http://schemas.microsoft.com/office/infopath/2007/PartnerControls">cloud strategy</TermName>
          <TermId xmlns="http://schemas.microsoft.com/office/infopath/2007/PartnerControls">121261ad-9df9-4843-973c-8f450aa31df9</TermId>
        </TermInfo>
        <TermInfo xmlns="http://schemas.microsoft.com/office/infopath/2007/PartnerControls">
          <TermName xmlns="http://schemas.microsoft.com/office/infopath/2007/PartnerControls">private cloud computing</TermName>
          <TermId xmlns="http://schemas.microsoft.com/office/infopath/2007/PartnerControls">b65b5efe-ecf0-44d4-86c8-f1f5ebadd1ff</TermId>
        </TermInfo>
        <TermInfo xmlns="http://schemas.microsoft.com/office/infopath/2007/PartnerControls">
          <TermName xmlns="http://schemas.microsoft.com/office/infopath/2007/PartnerControls">Cloud Computing Conversation</TermName>
          <TermId xmlns="http://schemas.microsoft.com/office/infopath/2007/PartnerControls">b37be69c-fdf9-49ae-a412-0e5482905d5a</TermId>
        </TermInfo>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BusinessArchitectureTaxHTField0>
    <GroupsTaxHTField0 xmlns="4e240d41-6d38-4eac-9584-b3f543b50010">
      <Terms xmlns="http://schemas.microsoft.com/office/infopath/2007/PartnerControls">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GroupsTaxHTField0>
    <ItemTypeTaxHTField0 xmlns="4e240d41-6d38-4eac-9584-b3f543b50010">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ItemTypeTaxHTField0>
    <TagTemplate xmlns="4e240d41-6d38-4eac-9584-b3f543b50010" xsi:nil="true"/>
    <TaxCatchAll xmlns="230e9df3-be65-4c73-a93b-d1236ebd677e">
      <Value>19757</Value>
      <Value>20533</Value>
      <Value>18497</Value>
      <Value>20050</Value>
      <Value>19716</Value>
      <Value>10227</Value>
      <Value>18530</Value>
      <Value>17197</Value>
      <Value>15251</Value>
      <Value>20532</Value>
      <Value>18442</Value>
      <Value>11115</Value>
      <Value>19399</Value>
      <Value>17842</Value>
      <Value>10996</Value>
      <Value>14509</Value>
      <Value>20529</Value>
      <Value>20557</Value>
      <Value>13172</Value>
    </TaxCatchAll>
    <RolesTaxHTField0 xmlns="4e240d41-6d38-4eac-9584-b3f543b50010">
      <Terms xmlns="http://schemas.microsoft.com/office/infopath/2007/PartnerControls"/>
    </RolesTaxHTField0>
    <CoOwner xmlns="4e240d41-6d38-4eac-9584-b3f543b50010">
      <UserInfo>
        <DisplayName>i:0#.w|redmond\ansundar</DisplayName>
        <AccountId>13456</AccountId>
        <AccountType/>
      </UserInfo>
      <UserInfo>
        <DisplayName>i:0#.w|redmond\meeryan</DisplayName>
        <AccountId>44027</AccountId>
        <AccountType/>
      </UserInfo>
      <UserInfo>
        <DisplayName>i:0#.w|redmond\danielsw</DisplayName>
        <AccountId>6679</AccountId>
        <AccountType/>
      </UserInfo>
      <UserInfo>
        <DisplayName>i:0#.w|redmond\v-jgayle</DisplayName>
        <AccountId>189188</AccountId>
        <AccountType/>
      </UserInfo>
      <UserInfo>
        <DisplayName>i:0#.w|europe\johnallw</DisplayName>
        <AccountId>30007</AccountId>
        <AccountType/>
      </UserInfo>
      <UserInfo>
        <DisplayName>i:0#.w|redmond\girijas</DisplayName>
        <AccountId>221687</AccountId>
        <AccountType/>
      </UserInfo>
      <UserInfo>
        <DisplayName>i:0#.w|redmond\v-licour</DisplayName>
        <AccountId>251797</AccountId>
        <AccountType/>
      </UserInfo>
    </CoOwner>
    <PartnersTaxHTField0 xmlns="4e240d41-6d38-4eac-9584-b3f543b50010">
      <Terms xmlns="http://schemas.microsoft.com/office/infopath/2007/PartnerControls"/>
    </Partne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STB Conversations Domain</TermName>
          <TermId xmlns="http://schemas.microsoft.com/office/infopath/2007/PartnerControls">ab3ceaba-e38a-46cd-ac14-3fcc9aa094c0</TermId>
        </TermInfo>
        <TermInfo xmlns="http://schemas.microsoft.com/office/infopath/2007/PartnerControls">
          <TermName xmlns="http://schemas.microsoft.com/office/infopath/2007/PartnerControls">System Center Domain</TermName>
          <TermId xmlns="http://schemas.microsoft.com/office/infopath/2007/PartnerControls">3ddc6c25-74dc-48ec-8d94-8e1db2b2f9f8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SMSGDomainTaxHTField0>
    <TaxKeywordTaxHTField xmlns="230e9df3-be65-4c73-a93b-d1236ebd677e">
      <Terms xmlns="http://schemas.microsoft.com/office/infopath/2007/PartnerControls"/>
    </TaxKeywordTaxHTField>
    <CompetitorsTaxHTField0 xmlns="4e240d41-6d38-4eac-9584-b3f543b50010">
      <Terms xmlns="http://schemas.microsoft.com/office/infopath/2007/PartnerControls"/>
    </CompetitorsTaxHTField0>
    <_dlc_DocId xmlns="230e9df3-be65-4c73-a93b-d1236ebd677e">KC00-15-212650</_dlc_DocId>
    <_dlc_DocIdUrl xmlns="230e9df3-be65-4c73-a93b-d1236ebd677e">
      <Url>http://infopedia/docstore/_layouts/DocIdRedir.aspx?ID=KC00-15-212650</Url>
      <Description>KC00-15-212650</Description>
    </_dlc_DocIdUrl>
    <AverageRating xmlns="http://schemas.microsoft.com/sharepoint/v3" xsi:nil="true"/>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77" ma:contentTypeDescription="" ma:contentTypeScope="" ma:versionID="97f91f319da502963c66db7bd9bafa24">
  <xsd:schema xmlns:xsd="http://www.w3.org/2001/XMLSchema" xmlns:xs="http://www.w3.org/2001/XMLSchema" xmlns:p="http://schemas.microsoft.com/office/2006/metadata/properties" xmlns:ns1="http://schemas.microsoft.com/sharepoint/v3" xmlns:ns2="4e240d41-6d38-4eac-9584-b3f543b50010" xmlns:ns3="230e9df3-be65-4c73-a93b-d1236ebd677e" xmlns:ns4="7b813d5f-7206-4d46-95a5-a58185f478af" xmlns:ns5="http://schemas.microsoft.com/sharepoint/v4" targetNamespace="http://schemas.microsoft.com/office/2006/metadata/properties" ma:root="true" ma:fieldsID="36d8d8ec0295720aab47118a50085ece" ns1:_="" ns2:_="" ns3:_="" ns4:_="" ns5:_="">
    <xsd:import namespace="http://schemas.microsoft.com/sharepoint/v3"/>
    <xsd:import namespace="4e240d41-6d38-4eac-9584-b3f543b50010"/>
    <xsd:import namespace="230e9df3-be65-4c73-a93b-d1236ebd677e"/>
    <xsd:import namespace="7b813d5f-7206-4d46-95a5-a58185f478af"/>
    <xsd:import namespace="http://schemas.microsoft.com/sharepoint/v4"/>
    <xsd:element name="properties">
      <xsd:complexType>
        <xsd:sequence>
          <xsd:element name="documentManagement">
            <xsd:complexType>
              <xsd:all>
                <xsd:element ref="ns2:DocumentDescription" minOccurs="0"/>
                <xsd:element ref="ns2:PublishDate" minOccurs="0"/>
                <xsd:element ref="ns1:PublishingExpirationDate" minOccurs="0"/>
                <xsd:element ref="ns1:PublishingPageContent" minOccurs="0"/>
                <xsd:element ref="ns2:Thumbnail1" minOccurs="0"/>
                <xsd:element ref="ns2:CoOwner" minOccurs="0"/>
                <xsd:element ref="ns2:Owner" minOccurs="0"/>
                <xsd:element ref="ns4:DocumentSetKcId" minOccurs="0"/>
                <xsd:element ref="ns2:TagTemplate" minOccurs="0"/>
                <xsd:element ref="ns1:RatingCount" minOccurs="0"/>
                <xsd:element ref="ns1:AverageRating" minOccurs="0"/>
                <xsd:element ref="ns2:Expire_x0020_Review"/>
                <xsd:element ref="ns3:TaxKeywordTaxHTField" minOccurs="0"/>
                <xsd:element ref="ns2:RegionTaxHTField0" minOccurs="0"/>
                <xsd:element ref="ns3:_dlc_DocId" minOccurs="0"/>
                <xsd:element ref="ns2:ConfidentialityTaxHTField0" minOccurs="0"/>
                <xsd:element ref="ns3:_dlc_DocIdUrl" minOccurs="0"/>
                <xsd:element ref="ns2:BusinessArchitectureTaxHTField0" minOccurs="0"/>
                <xsd:element ref="ns3:_dlc_DocIdPersistId" minOccurs="0"/>
                <xsd:element ref="ns2:TopicsTaxHTField0" minOccurs="0"/>
                <xsd:element ref="ns5:IconOverlay" minOccurs="0"/>
                <xsd:element ref="ns2:GroupsTaxHTField0" minOccurs="0"/>
                <xsd:element ref="ns2:PartnersTaxHTField0" minOccurs="0"/>
                <xsd:element ref="ns3:TaxCatchAll" minOccurs="0"/>
                <xsd:element ref="ns2:ActivitiesAndProgramsTaxHTField0" minOccurs="0"/>
                <xsd:element ref="ns2:RolesTaxHTField0" minOccurs="0"/>
                <xsd:element ref="ns3:TaxCatchAllLabel" minOccurs="0"/>
                <xsd:element ref="ns1:RoutingRuleDescription" minOccurs="0"/>
                <xsd:element ref="ns2:SMSGDomainTaxHTField0" minOccurs="0"/>
                <xsd:element ref="ns2:ProductsTaxHTField0" minOccurs="0"/>
                <xsd:element ref="ns1:_vti_ItemDeclaredRecord" minOccurs="0"/>
                <xsd:element ref="ns1:_vti_ItemHoldRecordStatus" minOccurs="0"/>
                <xsd:element ref="ns2:LanguagesTaxHTField0" minOccurs="0"/>
                <xsd:element ref="ns2:CompetitorsTaxHTField0" minOccurs="0"/>
                <xsd:element ref="ns2:h1e7aaa5788c480c922636922fec8914" minOccurs="0"/>
                <xsd:element ref="ns2:ItemTypeTaxHTField0" minOccurs="0"/>
                <xsd:element ref="ns2:IndustriesTaxHTField0" minOccurs="0"/>
                <xsd:element ref="ns2:SegmentsTaxHTField0" minOccurs="0"/>
                <xsd:element ref="ns2:ApplyWorkflowRules" minOccurs="0"/>
                <xsd:element ref="ns2:EnterpriseDomainTagsTaxHTField0" minOccurs="0"/>
                <xsd:element ref="ns2:AudiencesTaxHTField0" minOccurs="0"/>
                <xsd:element ref="ns2:fe32998799ba48dcafc127a14edc00f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8" nillable="true" ma:displayName="Scheduling End Date" ma:internalName="PublishingExpirationDate">
      <xsd:simpleType>
        <xsd:restriction base="dms:Unknown"/>
      </xsd:simpleType>
    </xsd:element>
    <xsd:element name="PublishingPageContent" ma:index="9" nillable="true" ma:displayName="Page Content" ma:internalName="PublishingPageContent">
      <xsd:simpleType>
        <xsd:restriction base="dms:Unknown"/>
      </xsd:simpleType>
    </xsd:element>
    <xsd:element name="RatingCount" ma:index="28" nillable="true" ma:displayName="Number of Ratings" ma:decimals="0" ma:description="Number of ratings submitted" ma:indexed="true" ma:internalName="Number_x0020_of_x0020_Ratings" ma:readOnly="true">
      <xsd:simpleType>
        <xsd:restriction base="dms:Number"/>
      </xsd:simpleType>
    </xsd:element>
    <xsd:element name="AverageRating" ma:index="29"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4" nillable="true" ma:displayName="Declared Record" ma:hidden="true" ma:internalName="_vti_ItemDeclaredRecord" ma:readOnly="true">
      <xsd:simpleType>
        <xsd:restriction base="dms:DateTime"/>
      </xsd:simpleType>
    </xsd:element>
    <xsd:element name="_vti_ItemHoldRecordStatus" ma:index="55"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Document Description for document content type KCDoc" ma:internalName="DocumentDescription">
      <xsd:simpleType>
        <xsd:restriction base="dms:Note"/>
      </xsd:simpleType>
    </xsd:element>
    <xsd:element name="PublishDate" ma:index="7" nillable="true" ma:displayName="PublishDate" ma:description="Used in Blog Posts, this date is used to specify the Blog Article Date." ma:format="DateOnly" ma:internalName="PublishDate">
      <xsd:simpleType>
        <xsd:restriction base="dms:DateTime"/>
      </xsd:simpleType>
    </xsd:element>
    <xsd:element name="Thumbnail1" ma:index="10"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CoOwner" ma:index="20"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22"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gTemplate" ma:index="25" nillable="true" ma:displayName="TagTemplate" ma:internalName="TagTemplate0">
      <xsd:simpleType>
        <xsd:restriction base="dms:Text">
          <xsd:maxLength value="255"/>
        </xsd:restriction>
      </xsd:simpleType>
    </xsd:element>
    <xsd:element name="Expire_x0020_Review" ma:index="32" ma:displayName="Expiration" ma:description="Date content is to expire; set 1 day to 24 months out" ma:format="DateOnly" ma:internalName="Expire_x0020_Review" ma:readOnly="false">
      <xsd:simpleType>
        <xsd:restriction base="dms:DateTime"/>
      </xsd:simple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PartnersTaxHTField0" ma:index="43"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RolesTaxHTField0" ma:index="46"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roductsTaxHTField0" ma:index="52"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LanguagesTaxHTField0" ma:index="56"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CompetitorsTaxHTField0" ma:index="60"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h1e7aaa5788c480c922636922fec8914" ma:index="61"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element name="ItemTypeTaxHTField0" ma:index="6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IndustriesTaxHTField0" ma:index="63"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SegmentsTaxHTField0" ma:index="65"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ApplyWorkflowRules" ma:index="66"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EnterpriseDomainTagsTaxHTField0" ma:index="67" nillable="true" ma:taxonomy="true" ma:internalName="EnterpriseDomainTagsTaxHTField0" ma:taxonomyFieldName="EnterpriseDomainTags" ma:displayName="EnterpriseDomainTags" ma:default="" ma:fieldId="{b0426b94-b978-4d64-9f6d-77397f8ecefd}"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AudiencesTaxHTField0" ma:index="69"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fe32998799ba48dcafc127a14edc00fb" ma:index="70" nillable="true" ma:taxonomy="true" ma:internalName="fe32998799ba48dcafc127a14edc00fb" ma:taxonomyFieldName="TechnicalLevel" ma:displayName="Technical Level" ma:default="" ma:fieldId="{fe329987-99ba-48dc-afc1-27a14edc00fb}"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33"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 ma:index="35" nillable="true" ma:displayName="Document ID Value" ma:description="The value of the document ID assigned to this item." ma:indexed="true" ma:internalName="_dlc_DocId" ma:readOnly="true">
      <xsd:simpleType>
        <xsd:restriction base="dms:Text"/>
      </xsd:simpleType>
    </xsd:element>
    <xsd:element name="_dlc_DocIdUrl" ma:index="3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9" nillable="true" ma:displayName="Persist ID" ma:description="Keep ID on add." ma:hidden="true" ma:internalName="_dlc_DocIdPersistId" ma:readOnly="true">
      <xsd:simpleType>
        <xsd:restriction base="dms:Boolean"/>
      </xsd:simpleType>
    </xsd:element>
    <xsd:element name="TaxCatchAll" ma:index="44"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47"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24" nillable="true" ma:displayName="DocumentSetKcId" ma:indexed="true" ma:internalName="DocumentSetKcId"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FF1FAB0DEDE9AF4ABA57B67AF4A9F321"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9F158C-F684-442E-A8F5-AEE5657CCB12}">
  <ds:schemaRefs>
    <ds:schemaRef ds:uri="http://purl.org/dc/terms/"/>
    <ds:schemaRef ds:uri="http://www.w3.org/XML/1998/namespace"/>
    <ds:schemaRef ds:uri="http://schemas.microsoft.com/office/2006/metadata/properties"/>
    <ds:schemaRef ds:uri="http://purl.org/dc/elements/1.1/"/>
    <ds:schemaRef ds:uri="http://schemas.microsoft.com/sharepoint/v4"/>
    <ds:schemaRef ds:uri="http://schemas.openxmlformats.org/package/2006/metadata/core-properties"/>
    <ds:schemaRef ds:uri="http://purl.org/dc/dcmitype/"/>
    <ds:schemaRef ds:uri="http://schemas.microsoft.com/office/infopath/2007/PartnerControls"/>
    <ds:schemaRef ds:uri="7b813d5f-7206-4d46-95a5-a58185f478af"/>
    <ds:schemaRef ds:uri="http://schemas.microsoft.com/office/2006/documentManagement/types"/>
    <ds:schemaRef ds:uri="230e9df3-be65-4c73-a93b-d1236ebd677e"/>
    <ds:schemaRef ds:uri="4e240d41-6d38-4eac-9584-b3f543b50010"/>
    <ds:schemaRef ds:uri="http://schemas.microsoft.com/sharepoint/v3"/>
  </ds:schemaRefs>
</ds:datastoreItem>
</file>

<file path=customXml/itemProps2.xml><?xml version="1.0" encoding="utf-8"?>
<ds:datastoreItem xmlns:ds="http://schemas.openxmlformats.org/officeDocument/2006/customXml" ds:itemID="{FFE93A2F-6489-477E-B5BB-54EC00B7F760}">
  <ds:schemaRefs>
    <ds:schemaRef ds:uri="http://schemas.microsoft.com/sharepoint/events"/>
  </ds:schemaRefs>
</ds:datastoreItem>
</file>

<file path=customXml/itemProps3.xml><?xml version="1.0" encoding="utf-8"?>
<ds:datastoreItem xmlns:ds="http://schemas.openxmlformats.org/officeDocument/2006/customXml" ds:itemID="{772BF6BD-EC03-4A8C-9024-C4370365F2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240d41-6d38-4eac-9584-b3f543b50010"/>
    <ds:schemaRef ds:uri="230e9df3-be65-4c73-a93b-d1236ebd677e"/>
    <ds:schemaRef ds:uri="7b813d5f-7206-4d46-95a5-a58185f478a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238ACAB-B8D3-4AB6-9B89-1A86082F2FF6}">
  <ds:schemaRefs>
    <ds:schemaRef ds:uri="Microsoft.SharePoint.Taxonomy.ContentTypeSync"/>
  </ds:schemaRefs>
</ds:datastoreItem>
</file>

<file path=customXml/itemProps5.xml><?xml version="1.0" encoding="utf-8"?>
<ds:datastoreItem xmlns:ds="http://schemas.openxmlformats.org/officeDocument/2006/customXml" ds:itemID="{CDCD667B-5CE9-4CF4-8BB0-63927FF4C4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782</Words>
  <Application>Microsoft Office PowerPoint</Application>
  <PresentationFormat>Breitbild</PresentationFormat>
  <Paragraphs>120</Paragraphs>
  <Slides>10</Slides>
  <Notes>4</Notes>
  <HiddenSlides>1</HiddenSlides>
  <MMClips>0</MMClips>
  <ScaleCrop>false</ScaleCrop>
  <HeadingPairs>
    <vt:vector size="6" baseType="variant">
      <vt:variant>
        <vt:lpstr>Verwendete Schriftarten</vt:lpstr>
      </vt:variant>
      <vt:variant>
        <vt:i4>11</vt:i4>
      </vt:variant>
      <vt:variant>
        <vt:lpstr>Design</vt:lpstr>
      </vt:variant>
      <vt:variant>
        <vt:i4>4</vt:i4>
      </vt:variant>
      <vt:variant>
        <vt:lpstr>Folientitel</vt:lpstr>
      </vt:variant>
      <vt:variant>
        <vt:i4>10</vt:i4>
      </vt:variant>
    </vt:vector>
  </HeadingPairs>
  <TitlesOfParts>
    <vt:vector size="25" baseType="lpstr">
      <vt:lpstr>Arial</vt:lpstr>
      <vt:lpstr>Calibri</vt:lpstr>
      <vt:lpstr>Consolas</vt:lpstr>
      <vt:lpstr>Segoe Light</vt:lpstr>
      <vt:lpstr>Segoe Pro</vt:lpstr>
      <vt:lpstr>Segoe Pro Light</vt:lpstr>
      <vt:lpstr>Segoe Semibold</vt:lpstr>
      <vt:lpstr>Segoe UI</vt:lpstr>
      <vt:lpstr>Segoe UI Light</vt:lpstr>
      <vt:lpstr>Segoe UI Semilight</vt:lpstr>
      <vt:lpstr>Wingdings</vt:lpstr>
      <vt:lpstr>3_7-30269_Server &amp; Tools Business_16x9</vt:lpstr>
      <vt:lpstr>2_Server and Cloud 2013</vt:lpstr>
      <vt:lpstr>2_5-30610_Microsoft_Ignite_Keynote_Template</vt:lpstr>
      <vt:lpstr>3_5-30610_Microsoft_Ignite_Keynote_Template</vt:lpstr>
      <vt:lpstr>PowerPoint-Präsentation</vt:lpstr>
      <vt:lpstr>PowerPoint-Präsentation</vt:lpstr>
      <vt:lpstr>Introducing Operations Management Suite</vt:lpstr>
      <vt:lpstr>PowerPoint-Präsentation</vt:lpstr>
      <vt:lpstr>Integrated search</vt:lpstr>
      <vt:lpstr>PowerPoint-Präsentation</vt:lpstr>
      <vt:lpstr>Custom Dashboard</vt:lpstr>
      <vt:lpstr>Pricing and licensing</vt:lpstr>
      <vt:lpstr>Operations Management Suite Roadmap </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Operations Management Suite Overview</dc:title>
  <dc:creator/>
  <cp:keywords/>
  <cp:lastModifiedBy/>
  <cp:revision>1</cp:revision>
  <dcterms:created xsi:type="dcterms:W3CDTF">2015-04-20T02:18:56Z</dcterms:created>
  <dcterms:modified xsi:type="dcterms:W3CDTF">2015-10-21T09:40:51Z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TaxKeyword">
    <vt:lpwstr/>
  </property>
  <property fmtid="{D5CDD505-2E9C-101B-9397-08002B2CF9AE}" pid="4" name="Audiences">
    <vt:lpwstr>11115;#customers|53e3f70c-67b5-450d-95d4-c8ae9a16f63b</vt:lpwstr>
  </property>
  <property fmtid="{D5CDD505-2E9C-101B-9397-08002B2CF9AE}" pid="5" name="Region">
    <vt:lpwstr/>
  </property>
  <property fmtid="{D5CDD505-2E9C-101B-9397-08002B2CF9AE}" pid="6" name="Confidentiality">
    <vt:lpwstr>19716;#customer ready|8986c41d-21c5-4f8f-8a12-ea4625b46858</vt:lpwstr>
  </property>
  <property fmtid="{D5CDD505-2E9C-101B-9397-08002B2CF9AE}" pid="7" name="ActivitiesAndPrograms">
    <vt:lpwstr/>
  </property>
  <property fmtid="{D5CDD505-2E9C-101B-9397-08002B2CF9AE}" pid="8" name="Partners">
    <vt:lpwstr/>
  </property>
  <property fmtid="{D5CDD505-2E9C-101B-9397-08002B2CF9AE}" pid="9" name="Segments">
    <vt:lpwstr/>
  </property>
  <property fmtid="{D5CDD505-2E9C-101B-9397-08002B2CF9AE}" pid="10" name="Topics">
    <vt:lpwstr>20529;#customer presentations|18e9ae94-e321-4eea-82d2-ad5b2f470f3c;#20050;#hub subset|c6bfd112-b986-4a0a-aa8d-90e767bfdfa6</vt:lpwstr>
  </property>
  <property fmtid="{D5CDD505-2E9C-101B-9397-08002B2CF9AE}" pid="11" name="Groups">
    <vt:lpwstr>18497;#Windows Server and Management Marketing|ec7aef82-469a-47dc-9ac7-2821a36193b3;#18442;#Cloud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13172;#Server and Tools Business|6783548d-8609-4f97-be4a-4ca2616905a6;#15251;#Cloud and Enterprise Marketing Group|4f75e184-e5aa-4234-a07f-b032d60df254;#19757;#STB Conversations Domain|ab3ceaba-e38a-46cd-ac14-3fcc9aa094c0;#20532;#System Center Domain|3ddc</vt:lpwstr>
  </property>
  <property fmtid="{D5CDD505-2E9C-101B-9397-08002B2CF9AE}" pid="16" name="BusinessArchitecture">
    <vt:lpwstr>18530;#Cloud and Datacenter Management|f3b54a37-4397-40f2-b19e-469c0384704a;#17842;#cloud strategy|121261ad-9df9-4843-973c-8f450aa31df9;#14509;#private cloud computing|b65b5efe-ecf0-44d4-86c8-f1f5ebadd1ff;#10227;#Cloud Computing Conversation|b37be69c-fdf9</vt:lpwstr>
  </property>
  <property fmtid="{D5CDD505-2E9C-101B-9397-08002B2CF9AE}" pid="17" name="Products">
    <vt:lpwstr>10996;#Microsoft System Center|8eef0cfe-5421-493a-86c3-6e56c8018e93;#20533;#Microsoft System Center 2012 R2|893ce69f-120d-419c-9972-369c8d039013</vt:lpwstr>
  </property>
  <property fmtid="{D5CDD505-2E9C-101B-9397-08002B2CF9AE}" pid="18" name="_dlc_policyId">
    <vt:lpwstr/>
  </property>
  <property fmtid="{D5CDD505-2E9C-101B-9397-08002B2CF9AE}" pid="19" name="ItemRetentionFormula">
    <vt:lpwstr/>
  </property>
  <property fmtid="{D5CDD505-2E9C-101B-9397-08002B2CF9AE}" pid="20" name="ItemType">
    <vt:lpwstr>17197;#presentations|317da5a4-398e-4c38-b265-afd519770055</vt:lpwstr>
  </property>
  <property fmtid="{D5CDD505-2E9C-101B-9397-08002B2CF9AE}" pid="21" name="EnterpriseDomainTags">
    <vt:lpwstr/>
  </property>
  <property fmtid="{D5CDD505-2E9C-101B-9397-08002B2CF9AE}" pid="22" name="LastUpdatedByBatchTagging">
    <vt:bool>false</vt:bool>
  </property>
  <property fmtid="{D5CDD505-2E9C-101B-9397-08002B2CF9AE}" pid="23" name="Languages">
    <vt:lpwstr/>
  </property>
  <property fmtid="{D5CDD505-2E9C-101B-9397-08002B2CF9AE}" pid="24" name="messageframeworktype">
    <vt:lpwstr/>
  </property>
  <property fmtid="{D5CDD505-2E9C-101B-9397-08002B2CF9AE}" pid="25" name="TechnicalLevel">
    <vt:lpwstr/>
  </property>
  <property fmtid="{D5CDD505-2E9C-101B-9397-08002B2CF9AE}" pid="26" name="_dlc_DocIdItemGuid">
    <vt:lpwstr>69251780-2262-4932-baa5-47050c7a8fc5</vt:lpwstr>
  </property>
  <property fmtid="{D5CDD505-2E9C-101B-9397-08002B2CF9AE}" pid="27" name="SMSGTag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WorkflowChangePath">
    <vt:lpwstr>b95d32c9-bd86-46e5-9e9a-259b5b980eab,10;</vt:lpwstr>
  </property>
</Properties>
</file>